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61" r:id="rId2"/>
    <p:sldId id="291" r:id="rId3"/>
    <p:sldId id="276" r:id="rId4"/>
    <p:sldId id="289" r:id="rId5"/>
    <p:sldId id="279" r:id="rId6"/>
    <p:sldId id="283" r:id="rId7"/>
    <p:sldId id="293" r:id="rId8"/>
    <p:sldId id="281" r:id="rId9"/>
    <p:sldId id="284" r:id="rId10"/>
    <p:sldId id="285" r:id="rId11"/>
    <p:sldId id="286" r:id="rId12"/>
    <p:sldId id="287" r:id="rId13"/>
    <p:sldId id="290" r:id="rId14"/>
    <p:sldId id="288" r:id="rId15"/>
    <p:sldId id="294" r:id="rId16"/>
    <p:sldId id="278" r:id="rId17"/>
    <p:sldId id="275" r:id="rId18"/>
  </p:sldIdLst>
  <p:sldSz cx="9144000" cy="6858000" type="screen4x3"/>
  <p:notesSz cx="6669088" cy="9928225"/>
  <p:defaultTextStyle>
    <a:defPPr>
      <a:defRPr lang="en-GB"/>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E7E3"/>
    <a:srgbClr val="FFCC00"/>
    <a:srgbClr val="FF7C80"/>
    <a:srgbClr val="003467"/>
    <a:srgbClr val="292929"/>
    <a:srgbClr val="488B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35" d="100"/>
          <a:sy n="135" d="100"/>
        </p:scale>
        <p:origin x="-352"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handoutMaster" Target="handoutMasters/handout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C7A8E18-67FF-44E0-B114-E914A9A9BC4B}" type="doc">
      <dgm:prSet loTypeId="urn:microsoft.com/office/officeart/2005/8/layout/cycle3" loCatId="cycle" qsTypeId="urn:microsoft.com/office/officeart/2005/8/quickstyle/simple1#1" qsCatId="simple" csTypeId="urn:microsoft.com/office/officeart/2005/8/colors/accent2_3" csCatId="accent2" phldr="1"/>
      <dgm:spPr/>
      <dgm:t>
        <a:bodyPr/>
        <a:lstStyle/>
        <a:p>
          <a:endParaRPr lang="en-GB"/>
        </a:p>
      </dgm:t>
    </dgm:pt>
    <dgm:pt modelId="{C0F47E3B-37D0-4645-94ED-45D9622A01E3}">
      <dgm:prSet phldrT="[Text]"/>
      <dgm:spPr/>
      <dgm:t>
        <a:bodyPr/>
        <a:lstStyle/>
        <a:p>
          <a:r>
            <a:rPr lang="en-GB" dirty="0"/>
            <a:t>Understanding what is known about the efficacy of lifelong guidance</a:t>
          </a:r>
        </a:p>
      </dgm:t>
    </dgm:pt>
    <dgm:pt modelId="{97D13184-ACD0-44BE-8CE7-46F4D6BF867B}" type="parTrans" cxnId="{49839B93-9D80-4311-8ACC-DF1D4FDA93F5}">
      <dgm:prSet/>
      <dgm:spPr/>
      <dgm:t>
        <a:bodyPr/>
        <a:lstStyle/>
        <a:p>
          <a:endParaRPr lang="en-GB"/>
        </a:p>
      </dgm:t>
    </dgm:pt>
    <dgm:pt modelId="{F2B9C8C1-4DA5-4E9B-AFDB-E03BFB6F136F}" type="sibTrans" cxnId="{49839B93-9D80-4311-8ACC-DF1D4FDA93F5}">
      <dgm:prSet/>
      <dgm:spPr/>
      <dgm:t>
        <a:bodyPr/>
        <a:lstStyle/>
        <a:p>
          <a:endParaRPr lang="en-GB"/>
        </a:p>
      </dgm:t>
    </dgm:pt>
    <dgm:pt modelId="{F95B738C-21FB-4A15-AD11-786E56E1CA10}">
      <dgm:prSet phldrT="[Text]"/>
      <dgm:spPr/>
      <dgm:t>
        <a:bodyPr/>
        <a:lstStyle/>
        <a:p>
          <a:r>
            <a:rPr lang="en-GB"/>
            <a:t>Developing new policies and services</a:t>
          </a:r>
        </a:p>
      </dgm:t>
    </dgm:pt>
    <dgm:pt modelId="{34ADA03F-53E5-4541-B336-D73AF603EF5F}" type="parTrans" cxnId="{5C0ED2FF-EC03-4B0B-9C02-D409EB00EB40}">
      <dgm:prSet/>
      <dgm:spPr/>
      <dgm:t>
        <a:bodyPr/>
        <a:lstStyle/>
        <a:p>
          <a:endParaRPr lang="en-GB"/>
        </a:p>
      </dgm:t>
    </dgm:pt>
    <dgm:pt modelId="{4B710BC1-23F1-4B4A-B594-0D55D71C918E}" type="sibTrans" cxnId="{5C0ED2FF-EC03-4B0B-9C02-D409EB00EB40}">
      <dgm:prSet/>
      <dgm:spPr/>
      <dgm:t>
        <a:bodyPr/>
        <a:lstStyle/>
        <a:p>
          <a:endParaRPr lang="en-GB"/>
        </a:p>
      </dgm:t>
    </dgm:pt>
    <dgm:pt modelId="{7F7C4EE3-D5DD-4A4F-A3B9-FDF04166B758}">
      <dgm:prSet phldrT="[Text]"/>
      <dgm:spPr/>
      <dgm:t>
        <a:bodyPr/>
        <a:lstStyle/>
        <a:p>
          <a:r>
            <a:rPr lang="en-GB"/>
            <a:t>Implementing new policies and sevices</a:t>
          </a:r>
        </a:p>
      </dgm:t>
    </dgm:pt>
    <dgm:pt modelId="{496C39F3-0C0E-4294-8982-025A24877C7F}" type="parTrans" cxnId="{F780DE3D-25C8-4619-ABD8-378F4F22B35A}">
      <dgm:prSet/>
      <dgm:spPr/>
      <dgm:t>
        <a:bodyPr/>
        <a:lstStyle/>
        <a:p>
          <a:endParaRPr lang="en-GB"/>
        </a:p>
      </dgm:t>
    </dgm:pt>
    <dgm:pt modelId="{A114251E-D7C4-45CC-A185-5F2AB4B700BD}" type="sibTrans" cxnId="{F780DE3D-25C8-4619-ABD8-378F4F22B35A}">
      <dgm:prSet/>
      <dgm:spPr/>
      <dgm:t>
        <a:bodyPr/>
        <a:lstStyle/>
        <a:p>
          <a:endParaRPr lang="en-GB"/>
        </a:p>
      </dgm:t>
    </dgm:pt>
    <dgm:pt modelId="{EFDDF8CD-D79A-486B-B442-43B360F7D4B5}">
      <dgm:prSet phldrT="[Text]"/>
      <dgm:spPr/>
      <dgm:t>
        <a:bodyPr/>
        <a:lstStyle/>
        <a:p>
          <a:r>
            <a:rPr lang="en-GB" dirty="0"/>
            <a:t>Monitoring  implementation and checking efficacy</a:t>
          </a:r>
        </a:p>
      </dgm:t>
    </dgm:pt>
    <dgm:pt modelId="{796F948E-B23C-4EA3-8819-AACEF42A5DFD}" type="parTrans" cxnId="{B996E8EE-8EC2-45B6-8CB5-202B17EC6B53}">
      <dgm:prSet/>
      <dgm:spPr/>
      <dgm:t>
        <a:bodyPr/>
        <a:lstStyle/>
        <a:p>
          <a:endParaRPr lang="en-GB"/>
        </a:p>
      </dgm:t>
    </dgm:pt>
    <dgm:pt modelId="{1CC718A1-7725-473A-8FEB-157AA3D5E183}" type="sibTrans" cxnId="{B996E8EE-8EC2-45B6-8CB5-202B17EC6B53}">
      <dgm:prSet/>
      <dgm:spPr/>
      <dgm:t>
        <a:bodyPr/>
        <a:lstStyle/>
        <a:p>
          <a:endParaRPr lang="en-GB"/>
        </a:p>
      </dgm:t>
    </dgm:pt>
    <dgm:pt modelId="{AF296EDB-A11A-4645-A891-A1E799FFC4E2}" type="pres">
      <dgm:prSet presAssocID="{CC7A8E18-67FF-44E0-B114-E914A9A9BC4B}" presName="Name0" presStyleCnt="0">
        <dgm:presLayoutVars>
          <dgm:dir/>
          <dgm:resizeHandles val="exact"/>
        </dgm:presLayoutVars>
      </dgm:prSet>
      <dgm:spPr/>
      <dgm:t>
        <a:bodyPr/>
        <a:lstStyle/>
        <a:p>
          <a:endParaRPr lang="en-GB"/>
        </a:p>
      </dgm:t>
    </dgm:pt>
    <dgm:pt modelId="{C3F3CD21-AEA4-4C9B-965F-959CEBB81611}" type="pres">
      <dgm:prSet presAssocID="{CC7A8E18-67FF-44E0-B114-E914A9A9BC4B}" presName="cycle" presStyleCnt="0"/>
      <dgm:spPr/>
      <dgm:t>
        <a:bodyPr/>
        <a:lstStyle/>
        <a:p>
          <a:endParaRPr lang="en-GB"/>
        </a:p>
      </dgm:t>
    </dgm:pt>
    <dgm:pt modelId="{9ED8AE56-70C3-47E7-9365-583E7C618C14}" type="pres">
      <dgm:prSet presAssocID="{C0F47E3B-37D0-4645-94ED-45D9622A01E3}" presName="nodeFirstNode" presStyleLbl="node1" presStyleIdx="0" presStyleCnt="4">
        <dgm:presLayoutVars>
          <dgm:bulletEnabled val="1"/>
        </dgm:presLayoutVars>
      </dgm:prSet>
      <dgm:spPr/>
      <dgm:t>
        <a:bodyPr/>
        <a:lstStyle/>
        <a:p>
          <a:endParaRPr lang="en-GB"/>
        </a:p>
      </dgm:t>
    </dgm:pt>
    <dgm:pt modelId="{07C1FCAE-1A71-426C-8BC1-74EECA84CDD9}" type="pres">
      <dgm:prSet presAssocID="{F2B9C8C1-4DA5-4E9B-AFDB-E03BFB6F136F}" presName="sibTransFirstNode" presStyleLbl="bgShp" presStyleIdx="0" presStyleCnt="1"/>
      <dgm:spPr/>
      <dgm:t>
        <a:bodyPr/>
        <a:lstStyle/>
        <a:p>
          <a:endParaRPr lang="en-GB"/>
        </a:p>
      </dgm:t>
    </dgm:pt>
    <dgm:pt modelId="{55908DE7-52BE-4786-A0A7-99F9CD9D7DBB}" type="pres">
      <dgm:prSet presAssocID="{F95B738C-21FB-4A15-AD11-786E56E1CA10}" presName="nodeFollowingNodes" presStyleLbl="node1" presStyleIdx="1" presStyleCnt="4">
        <dgm:presLayoutVars>
          <dgm:bulletEnabled val="1"/>
        </dgm:presLayoutVars>
      </dgm:prSet>
      <dgm:spPr/>
      <dgm:t>
        <a:bodyPr/>
        <a:lstStyle/>
        <a:p>
          <a:endParaRPr lang="en-GB"/>
        </a:p>
      </dgm:t>
    </dgm:pt>
    <dgm:pt modelId="{2F5C454F-647E-4D19-9C09-913A4379D416}" type="pres">
      <dgm:prSet presAssocID="{7F7C4EE3-D5DD-4A4F-A3B9-FDF04166B758}" presName="nodeFollowingNodes" presStyleLbl="node1" presStyleIdx="2" presStyleCnt="4">
        <dgm:presLayoutVars>
          <dgm:bulletEnabled val="1"/>
        </dgm:presLayoutVars>
      </dgm:prSet>
      <dgm:spPr/>
      <dgm:t>
        <a:bodyPr/>
        <a:lstStyle/>
        <a:p>
          <a:endParaRPr lang="en-GB"/>
        </a:p>
      </dgm:t>
    </dgm:pt>
    <dgm:pt modelId="{284390C0-3F1A-4C66-9DEE-583BB32FE725}" type="pres">
      <dgm:prSet presAssocID="{EFDDF8CD-D79A-486B-B442-43B360F7D4B5}" presName="nodeFollowingNodes" presStyleLbl="node1" presStyleIdx="3" presStyleCnt="4">
        <dgm:presLayoutVars>
          <dgm:bulletEnabled val="1"/>
        </dgm:presLayoutVars>
      </dgm:prSet>
      <dgm:spPr/>
      <dgm:t>
        <a:bodyPr/>
        <a:lstStyle/>
        <a:p>
          <a:endParaRPr lang="en-GB"/>
        </a:p>
      </dgm:t>
    </dgm:pt>
  </dgm:ptLst>
  <dgm:cxnLst>
    <dgm:cxn modelId="{5C0ED2FF-EC03-4B0B-9C02-D409EB00EB40}" srcId="{CC7A8E18-67FF-44E0-B114-E914A9A9BC4B}" destId="{F95B738C-21FB-4A15-AD11-786E56E1CA10}" srcOrd="1" destOrd="0" parTransId="{34ADA03F-53E5-4541-B336-D73AF603EF5F}" sibTransId="{4B710BC1-23F1-4B4A-B594-0D55D71C918E}"/>
    <dgm:cxn modelId="{B996E8EE-8EC2-45B6-8CB5-202B17EC6B53}" srcId="{CC7A8E18-67FF-44E0-B114-E914A9A9BC4B}" destId="{EFDDF8CD-D79A-486B-B442-43B360F7D4B5}" srcOrd="3" destOrd="0" parTransId="{796F948E-B23C-4EA3-8819-AACEF42A5DFD}" sibTransId="{1CC718A1-7725-473A-8FEB-157AA3D5E183}"/>
    <dgm:cxn modelId="{0892F22E-827F-42A6-814D-F01B2227B47C}" type="presOf" srcId="{F2B9C8C1-4DA5-4E9B-AFDB-E03BFB6F136F}" destId="{07C1FCAE-1A71-426C-8BC1-74EECA84CDD9}" srcOrd="0" destOrd="0" presId="urn:microsoft.com/office/officeart/2005/8/layout/cycle3"/>
    <dgm:cxn modelId="{02D2DC8F-62B8-479A-860B-251AF1662B70}" type="presOf" srcId="{7F7C4EE3-D5DD-4A4F-A3B9-FDF04166B758}" destId="{2F5C454F-647E-4D19-9C09-913A4379D416}" srcOrd="0" destOrd="0" presId="urn:microsoft.com/office/officeart/2005/8/layout/cycle3"/>
    <dgm:cxn modelId="{56DE38D7-B17B-4C1A-AEAB-6B0172A7DE80}" type="presOf" srcId="{F95B738C-21FB-4A15-AD11-786E56E1CA10}" destId="{55908DE7-52BE-4786-A0A7-99F9CD9D7DBB}" srcOrd="0" destOrd="0" presId="urn:microsoft.com/office/officeart/2005/8/layout/cycle3"/>
    <dgm:cxn modelId="{ED00F816-DCF7-4736-A5C7-77CD9C732EAB}" type="presOf" srcId="{CC7A8E18-67FF-44E0-B114-E914A9A9BC4B}" destId="{AF296EDB-A11A-4645-A891-A1E799FFC4E2}" srcOrd="0" destOrd="0" presId="urn:microsoft.com/office/officeart/2005/8/layout/cycle3"/>
    <dgm:cxn modelId="{3352EEC2-A0A3-44CF-B764-D0FAD2BCBFC9}" type="presOf" srcId="{C0F47E3B-37D0-4645-94ED-45D9622A01E3}" destId="{9ED8AE56-70C3-47E7-9365-583E7C618C14}" srcOrd="0" destOrd="0" presId="urn:microsoft.com/office/officeart/2005/8/layout/cycle3"/>
    <dgm:cxn modelId="{F780DE3D-25C8-4619-ABD8-378F4F22B35A}" srcId="{CC7A8E18-67FF-44E0-B114-E914A9A9BC4B}" destId="{7F7C4EE3-D5DD-4A4F-A3B9-FDF04166B758}" srcOrd="2" destOrd="0" parTransId="{496C39F3-0C0E-4294-8982-025A24877C7F}" sibTransId="{A114251E-D7C4-45CC-A185-5F2AB4B700BD}"/>
    <dgm:cxn modelId="{49839B93-9D80-4311-8ACC-DF1D4FDA93F5}" srcId="{CC7A8E18-67FF-44E0-B114-E914A9A9BC4B}" destId="{C0F47E3B-37D0-4645-94ED-45D9622A01E3}" srcOrd="0" destOrd="0" parTransId="{97D13184-ACD0-44BE-8CE7-46F4D6BF867B}" sibTransId="{F2B9C8C1-4DA5-4E9B-AFDB-E03BFB6F136F}"/>
    <dgm:cxn modelId="{20ABAE46-C353-40BC-8E8A-AF3E85F63C87}" type="presOf" srcId="{EFDDF8CD-D79A-486B-B442-43B360F7D4B5}" destId="{284390C0-3F1A-4C66-9DEE-583BB32FE725}" srcOrd="0" destOrd="0" presId="urn:microsoft.com/office/officeart/2005/8/layout/cycle3"/>
    <dgm:cxn modelId="{D215C515-1149-4ED1-AEEE-A2DB4BDB60F0}" type="presParOf" srcId="{AF296EDB-A11A-4645-A891-A1E799FFC4E2}" destId="{C3F3CD21-AEA4-4C9B-965F-959CEBB81611}" srcOrd="0" destOrd="0" presId="urn:microsoft.com/office/officeart/2005/8/layout/cycle3"/>
    <dgm:cxn modelId="{04EDC5E4-852E-4549-AE19-65485005C1AC}" type="presParOf" srcId="{C3F3CD21-AEA4-4C9B-965F-959CEBB81611}" destId="{9ED8AE56-70C3-47E7-9365-583E7C618C14}" srcOrd="0" destOrd="0" presId="urn:microsoft.com/office/officeart/2005/8/layout/cycle3"/>
    <dgm:cxn modelId="{34CCBA20-BAE4-4397-8607-487EEDE5CA1F}" type="presParOf" srcId="{C3F3CD21-AEA4-4C9B-965F-959CEBB81611}" destId="{07C1FCAE-1A71-426C-8BC1-74EECA84CDD9}" srcOrd="1" destOrd="0" presId="urn:microsoft.com/office/officeart/2005/8/layout/cycle3"/>
    <dgm:cxn modelId="{123FAFFD-3815-4D8E-9051-11B9E9C3537F}" type="presParOf" srcId="{C3F3CD21-AEA4-4C9B-965F-959CEBB81611}" destId="{55908DE7-52BE-4786-A0A7-99F9CD9D7DBB}" srcOrd="2" destOrd="0" presId="urn:microsoft.com/office/officeart/2005/8/layout/cycle3"/>
    <dgm:cxn modelId="{63830B95-66CC-4B38-91DB-2CC3D5E0FFB9}" type="presParOf" srcId="{C3F3CD21-AEA4-4C9B-965F-959CEBB81611}" destId="{2F5C454F-647E-4D19-9C09-913A4379D416}" srcOrd="3" destOrd="0" presId="urn:microsoft.com/office/officeart/2005/8/layout/cycle3"/>
    <dgm:cxn modelId="{0FF5AB2C-D112-40D6-9138-B72C0FD6B766}" type="presParOf" srcId="{C3F3CD21-AEA4-4C9B-965F-959CEBB81611}" destId="{284390C0-3F1A-4C66-9DEE-583BB32FE725}" srcOrd="4"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C1FCAE-1A71-426C-8BC1-74EECA84CDD9}">
      <dsp:nvSpPr>
        <dsp:cNvPr id="0" name=""/>
        <dsp:cNvSpPr/>
      </dsp:nvSpPr>
      <dsp:spPr>
        <a:xfrm>
          <a:off x="2113930" y="-101315"/>
          <a:ext cx="4125067" cy="4125067"/>
        </a:xfrm>
        <a:prstGeom prst="circularArrow">
          <a:avLst>
            <a:gd name="adj1" fmla="val 4668"/>
            <a:gd name="adj2" fmla="val 272909"/>
            <a:gd name="adj3" fmla="val 12880922"/>
            <a:gd name="adj4" fmla="val 17997154"/>
            <a:gd name="adj5" fmla="val 4847"/>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ED8AE56-70C3-47E7-9365-583E7C618C14}">
      <dsp:nvSpPr>
        <dsp:cNvPr id="0" name=""/>
        <dsp:cNvSpPr/>
      </dsp:nvSpPr>
      <dsp:spPr>
        <a:xfrm>
          <a:off x="2820336" y="1002"/>
          <a:ext cx="2712254" cy="1356127"/>
        </a:xfrm>
        <a:prstGeom prst="roundRect">
          <a:avLst/>
        </a:prstGeom>
        <a:solidFill>
          <a:schemeClr val="accent2">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GB" sz="1900" kern="1200" dirty="0"/>
            <a:t>Understanding what is known about the efficacy of lifelong guidance</a:t>
          </a:r>
        </a:p>
      </dsp:txBody>
      <dsp:txXfrm>
        <a:off x="2886537" y="67203"/>
        <a:ext cx="2579852" cy="1223725"/>
      </dsp:txXfrm>
    </dsp:sp>
    <dsp:sp modelId="{55908DE7-52BE-4786-A0A7-99F9CD9D7DBB}">
      <dsp:nvSpPr>
        <dsp:cNvPr id="0" name=""/>
        <dsp:cNvSpPr/>
      </dsp:nvSpPr>
      <dsp:spPr>
        <a:xfrm>
          <a:off x="4301510" y="1482175"/>
          <a:ext cx="2712254" cy="1356127"/>
        </a:xfrm>
        <a:prstGeom prst="roundRect">
          <a:avLst/>
        </a:prstGeom>
        <a:solidFill>
          <a:schemeClr val="accent2">
            <a:shade val="80000"/>
            <a:hueOff val="275154"/>
            <a:satOff val="-29909"/>
            <a:lumOff val="1470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GB" sz="1900" kern="1200"/>
            <a:t>Developing new policies and services</a:t>
          </a:r>
        </a:p>
      </dsp:txBody>
      <dsp:txXfrm>
        <a:off x="4367711" y="1548376"/>
        <a:ext cx="2579852" cy="1223725"/>
      </dsp:txXfrm>
    </dsp:sp>
    <dsp:sp modelId="{2F5C454F-647E-4D19-9C09-913A4379D416}">
      <dsp:nvSpPr>
        <dsp:cNvPr id="0" name=""/>
        <dsp:cNvSpPr/>
      </dsp:nvSpPr>
      <dsp:spPr>
        <a:xfrm>
          <a:off x="2820336" y="2963349"/>
          <a:ext cx="2712254" cy="1356127"/>
        </a:xfrm>
        <a:prstGeom prst="roundRect">
          <a:avLst/>
        </a:prstGeom>
        <a:solidFill>
          <a:schemeClr val="accent2">
            <a:shade val="80000"/>
            <a:hueOff val="550307"/>
            <a:satOff val="-59818"/>
            <a:lumOff val="2940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GB" sz="1900" kern="1200"/>
            <a:t>Implementing new policies and sevices</a:t>
          </a:r>
        </a:p>
      </dsp:txBody>
      <dsp:txXfrm>
        <a:off x="2886537" y="3029550"/>
        <a:ext cx="2579852" cy="1223725"/>
      </dsp:txXfrm>
    </dsp:sp>
    <dsp:sp modelId="{284390C0-3F1A-4C66-9DEE-583BB32FE725}">
      <dsp:nvSpPr>
        <dsp:cNvPr id="0" name=""/>
        <dsp:cNvSpPr/>
      </dsp:nvSpPr>
      <dsp:spPr>
        <a:xfrm>
          <a:off x="1339163" y="1482175"/>
          <a:ext cx="2712254" cy="1356127"/>
        </a:xfrm>
        <a:prstGeom prst="roundRect">
          <a:avLst/>
        </a:prstGeom>
        <a:solidFill>
          <a:schemeClr val="accent2">
            <a:shade val="80000"/>
            <a:hueOff val="825461"/>
            <a:satOff val="-89727"/>
            <a:lumOff val="4410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GB" sz="1900" kern="1200" dirty="0"/>
            <a:t>Monitoring  implementation and checking efficacy</a:t>
          </a:r>
        </a:p>
      </dsp:txBody>
      <dsp:txXfrm>
        <a:off x="1405364" y="1548376"/>
        <a:ext cx="2579852" cy="1223725"/>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890665"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0"/>
            </a:lvl1pPr>
          </a:lstStyle>
          <a:p>
            <a:pPr>
              <a:defRPr/>
            </a:pPr>
            <a:endParaRPr lang="en-GB"/>
          </a:p>
        </p:txBody>
      </p:sp>
      <p:sp>
        <p:nvSpPr>
          <p:cNvPr id="25603" name="Rectangle 3"/>
          <p:cNvSpPr>
            <a:spLocks noGrp="1" noChangeArrowheads="1"/>
          </p:cNvSpPr>
          <p:nvPr>
            <p:ph type="dt" sz="quarter" idx="1"/>
          </p:nvPr>
        </p:nvSpPr>
        <p:spPr bwMode="auto">
          <a:xfrm>
            <a:off x="3776866" y="0"/>
            <a:ext cx="2890665"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a:lvl1pPr>
          </a:lstStyle>
          <a:p>
            <a:pPr>
              <a:defRPr/>
            </a:pPr>
            <a:endParaRPr lang="en-GB"/>
          </a:p>
        </p:txBody>
      </p:sp>
      <p:sp>
        <p:nvSpPr>
          <p:cNvPr id="25604" name="Rectangle 4"/>
          <p:cNvSpPr>
            <a:spLocks noGrp="1" noChangeArrowheads="1"/>
          </p:cNvSpPr>
          <p:nvPr>
            <p:ph type="ftr" sz="quarter" idx="2"/>
          </p:nvPr>
        </p:nvSpPr>
        <p:spPr bwMode="auto">
          <a:xfrm>
            <a:off x="0" y="9429750"/>
            <a:ext cx="2890665"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b="0"/>
            </a:lvl1pPr>
          </a:lstStyle>
          <a:p>
            <a:pPr>
              <a:defRPr/>
            </a:pPr>
            <a:endParaRPr lang="en-GB"/>
          </a:p>
        </p:txBody>
      </p:sp>
      <p:sp>
        <p:nvSpPr>
          <p:cNvPr id="25605" name="Rectangle 5"/>
          <p:cNvSpPr>
            <a:spLocks noGrp="1" noChangeArrowheads="1"/>
          </p:cNvSpPr>
          <p:nvPr>
            <p:ph type="sldNum" sz="quarter" idx="3"/>
          </p:nvPr>
        </p:nvSpPr>
        <p:spPr bwMode="auto">
          <a:xfrm>
            <a:off x="3776866" y="9429750"/>
            <a:ext cx="2890665"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a:lvl1pPr>
          </a:lstStyle>
          <a:p>
            <a:pPr>
              <a:defRPr/>
            </a:pPr>
            <a:fld id="{2A62F23A-8D0A-4A7A-85BB-8AFCDDC06B6C}" type="slidenum">
              <a:rPr lang="en-GB"/>
              <a:pPr>
                <a:defRPr/>
              </a:pPr>
              <a:t>‹#›</a:t>
            </a:fld>
            <a:endParaRPr lang="en-GB"/>
          </a:p>
        </p:txBody>
      </p:sp>
    </p:spTree>
    <p:extLst>
      <p:ext uri="{BB962C8B-B14F-4D97-AF65-F5344CB8AC3E}">
        <p14:creationId xmlns:p14="http://schemas.microsoft.com/office/powerpoint/2010/main" val="24993960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890665"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0"/>
            </a:lvl1pPr>
          </a:lstStyle>
          <a:p>
            <a:pPr>
              <a:defRPr/>
            </a:pPr>
            <a:endParaRPr lang="en-GB"/>
          </a:p>
        </p:txBody>
      </p:sp>
      <p:sp>
        <p:nvSpPr>
          <p:cNvPr id="39939" name="Rectangle 3"/>
          <p:cNvSpPr>
            <a:spLocks noGrp="1" noChangeArrowheads="1"/>
          </p:cNvSpPr>
          <p:nvPr>
            <p:ph type="dt" idx="1"/>
          </p:nvPr>
        </p:nvSpPr>
        <p:spPr bwMode="auto">
          <a:xfrm>
            <a:off x="3776866" y="0"/>
            <a:ext cx="2890665"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a:lvl1pPr>
          </a:lstStyle>
          <a:p>
            <a:pPr>
              <a:defRPr/>
            </a:pPr>
            <a:endParaRPr lang="en-GB"/>
          </a:p>
        </p:txBody>
      </p:sp>
      <p:sp>
        <p:nvSpPr>
          <p:cNvPr id="39940" name="Rectangle 4"/>
          <p:cNvSpPr>
            <a:spLocks noGrp="1" noRot="1" noChangeAspect="1" noChangeArrowheads="1" noTextEdit="1"/>
          </p:cNvSpPr>
          <p:nvPr>
            <p:ph type="sldImg" idx="2"/>
          </p:nvPr>
        </p:nvSpPr>
        <p:spPr bwMode="auto">
          <a:xfrm>
            <a:off x="854075" y="744538"/>
            <a:ext cx="4960938" cy="3722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9941" name="Rectangle 5"/>
          <p:cNvSpPr>
            <a:spLocks noGrp="1" noChangeArrowheads="1"/>
          </p:cNvSpPr>
          <p:nvPr>
            <p:ph type="body" sz="quarter" idx="3"/>
          </p:nvPr>
        </p:nvSpPr>
        <p:spPr bwMode="auto">
          <a:xfrm>
            <a:off x="666598" y="4716464"/>
            <a:ext cx="5335893" cy="446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9942" name="Rectangle 6"/>
          <p:cNvSpPr>
            <a:spLocks noGrp="1" noChangeArrowheads="1"/>
          </p:cNvSpPr>
          <p:nvPr>
            <p:ph type="ftr" sz="quarter" idx="4"/>
          </p:nvPr>
        </p:nvSpPr>
        <p:spPr bwMode="auto">
          <a:xfrm>
            <a:off x="0" y="9429750"/>
            <a:ext cx="2890665"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b="0"/>
            </a:lvl1pPr>
          </a:lstStyle>
          <a:p>
            <a:pPr>
              <a:defRPr/>
            </a:pPr>
            <a:endParaRPr lang="en-GB"/>
          </a:p>
        </p:txBody>
      </p:sp>
      <p:sp>
        <p:nvSpPr>
          <p:cNvPr id="39943" name="Rectangle 7"/>
          <p:cNvSpPr>
            <a:spLocks noGrp="1" noChangeArrowheads="1"/>
          </p:cNvSpPr>
          <p:nvPr>
            <p:ph type="sldNum" sz="quarter" idx="5"/>
          </p:nvPr>
        </p:nvSpPr>
        <p:spPr bwMode="auto">
          <a:xfrm>
            <a:off x="3776866" y="9429750"/>
            <a:ext cx="2890665"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a:lvl1pPr>
          </a:lstStyle>
          <a:p>
            <a:pPr>
              <a:defRPr/>
            </a:pPr>
            <a:fld id="{A320FE4F-32FD-4C79-8B06-593D54DBE302}" type="slidenum">
              <a:rPr lang="en-GB"/>
              <a:pPr>
                <a:defRPr/>
              </a:pPr>
              <a:t>‹#›</a:t>
            </a:fld>
            <a:endParaRPr lang="en-GB"/>
          </a:p>
        </p:txBody>
      </p:sp>
    </p:spTree>
    <p:extLst>
      <p:ext uri="{BB962C8B-B14F-4D97-AF65-F5344CB8AC3E}">
        <p14:creationId xmlns:p14="http://schemas.microsoft.com/office/powerpoint/2010/main" val="32391571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hyperlink" Target="http://www.derby.ac.uk/ehs" TargetMode="External"/><Relationship Id="rId4" Type="http://schemas.openxmlformats.org/officeDocument/2006/relationships/image" Target="../media/image3.png"/><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E8E7E3"/>
        </a:solidFill>
        <a:effectLst/>
      </p:bgPr>
    </p:bg>
    <p:spTree>
      <p:nvGrpSpPr>
        <p:cNvPr id="1" name=""/>
        <p:cNvGrpSpPr/>
        <p:nvPr/>
      </p:nvGrpSpPr>
      <p:grpSpPr>
        <a:xfrm>
          <a:off x="0" y="0"/>
          <a:ext cx="0" cy="0"/>
          <a:chOff x="0" y="0"/>
          <a:chExt cx="0" cy="0"/>
        </a:xfrm>
      </p:grpSpPr>
      <p:pic>
        <p:nvPicPr>
          <p:cNvPr id="4" name="Picture 37" descr="title-foote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5699125"/>
            <a:ext cx="9144000" cy="115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36">
            <a:hlinkClick r:id="rId3"/>
          </p:cNvPr>
          <p:cNvSpPr>
            <a:spLocks noChangeArrowheads="1"/>
          </p:cNvSpPr>
          <p:nvPr userDrawn="1"/>
        </p:nvSpPr>
        <p:spPr bwMode="auto">
          <a:xfrm>
            <a:off x="3995738" y="6165850"/>
            <a:ext cx="2008187" cy="215900"/>
          </a:xfrm>
          <a:prstGeom prst="rect">
            <a:avLst/>
          </a:prstGeom>
          <a:solidFill>
            <a:schemeClr val="bg1">
              <a:alpha val="1176"/>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GB"/>
          </a:p>
          <a:p>
            <a:pPr algn="ctr"/>
            <a:endParaRPr lang="en-GB"/>
          </a:p>
        </p:txBody>
      </p:sp>
      <p:pic>
        <p:nvPicPr>
          <p:cNvPr id="6" name="Picture 38" descr="uni-logo"/>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6692900" y="0"/>
            <a:ext cx="2447925" cy="1182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6" name="Rectangle 2"/>
          <p:cNvSpPr>
            <a:spLocks noGrp="1" noChangeArrowheads="1"/>
          </p:cNvSpPr>
          <p:nvPr>
            <p:ph type="ctrTitle"/>
          </p:nvPr>
        </p:nvSpPr>
        <p:spPr>
          <a:xfrm>
            <a:off x="381000" y="2130425"/>
            <a:ext cx="7772400" cy="1470025"/>
          </a:xfrm>
        </p:spPr>
        <p:txBody>
          <a:bodyPr anchor="ctr"/>
          <a:lstStyle>
            <a:lvl1pPr>
              <a:defRPr sz="2800"/>
            </a:lvl1pPr>
          </a:lstStyle>
          <a:p>
            <a:pPr lvl="0"/>
            <a:r>
              <a:rPr lang="en-GB" noProof="0" smtClean="0"/>
              <a:t>Click to add title</a:t>
            </a:r>
          </a:p>
        </p:txBody>
      </p:sp>
      <p:sp>
        <p:nvSpPr>
          <p:cNvPr id="6147" name="Rectangle 3"/>
          <p:cNvSpPr>
            <a:spLocks noGrp="1" noChangeArrowheads="1"/>
          </p:cNvSpPr>
          <p:nvPr>
            <p:ph type="subTitle" idx="1"/>
          </p:nvPr>
        </p:nvSpPr>
        <p:spPr>
          <a:xfrm>
            <a:off x="379413" y="4797425"/>
            <a:ext cx="6278562" cy="742950"/>
          </a:xfrm>
        </p:spPr>
        <p:txBody>
          <a:bodyPr anchor="b"/>
          <a:lstStyle>
            <a:lvl1pPr marL="0" indent="0">
              <a:buFont typeface="Wingdings" pitchFamily="2" charset="2"/>
              <a:buNone/>
              <a:defRPr>
                <a:solidFill>
                  <a:srgbClr val="003467"/>
                </a:solidFill>
              </a:defRPr>
            </a:lvl1pPr>
          </a:lstStyle>
          <a:p>
            <a:pPr lvl="0"/>
            <a:r>
              <a:rPr lang="en-GB" noProof="0" smtClean="0"/>
              <a:t>Click to edit Master subtitle style</a:t>
            </a:r>
          </a:p>
        </p:txBody>
      </p:sp>
      <p:sp>
        <p:nvSpPr>
          <p:cNvPr id="7" name="Rectangle 30"/>
          <p:cNvSpPr>
            <a:spLocks noGrp="1" noChangeArrowheads="1"/>
          </p:cNvSpPr>
          <p:nvPr>
            <p:ph type="ftr" sz="quarter" idx="10"/>
          </p:nvPr>
        </p:nvSpPr>
        <p:spPr/>
        <p:txBody>
          <a:bodyPr/>
          <a:lstStyle>
            <a:lvl1pPr>
              <a:defRPr/>
            </a:lvl1pPr>
          </a:lstStyle>
          <a:p>
            <a:pPr>
              <a:defRPr/>
            </a:pPr>
            <a:r>
              <a:rPr lang="en-GB"/>
              <a:t>www.derby.ac.uk/icegs</a:t>
            </a:r>
          </a:p>
        </p:txBody>
      </p:sp>
      <p:sp>
        <p:nvSpPr>
          <p:cNvPr id="8" name="Rectangle 6"/>
          <p:cNvSpPr>
            <a:spLocks noGrp="1" noChangeArrowheads="1"/>
          </p:cNvSpPr>
          <p:nvPr>
            <p:ph type="sldNum" sz="quarter" idx="11"/>
          </p:nvPr>
        </p:nvSpPr>
        <p:spPr bwMode="auto">
          <a:xfrm>
            <a:off x="8737600" y="6543675"/>
            <a:ext cx="395288" cy="3048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b="0"/>
            </a:lvl1pPr>
          </a:lstStyle>
          <a:p>
            <a:pPr>
              <a:defRPr/>
            </a:pPr>
            <a:fld id="{B8D19CFA-B208-4DEE-87F0-BEFC72E9A19D}" type="slidenum">
              <a:rPr lang="en-GB"/>
              <a:pPr>
                <a:defRPr/>
              </a:pPr>
              <a:t>‹#›</a:t>
            </a:fld>
            <a:endParaRPr lang="en-GB"/>
          </a:p>
        </p:txBody>
      </p:sp>
    </p:spTree>
    <p:extLst>
      <p:ext uri="{BB962C8B-B14F-4D97-AF65-F5344CB8AC3E}">
        <p14:creationId xmlns:p14="http://schemas.microsoft.com/office/powerpoint/2010/main" val="1401722643"/>
      </p:ext>
    </p:extLst>
  </p:cSld>
  <p:clrMapOvr>
    <a:masterClrMapping/>
  </p:clrMapOvr>
  <p:transition xmlns:p14="http://schemas.microsoft.com/office/powerpoint/2010/mai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27"/>
          <p:cNvSpPr>
            <a:spLocks noGrp="1" noChangeArrowheads="1"/>
          </p:cNvSpPr>
          <p:nvPr>
            <p:ph type="ftr" sz="quarter" idx="10"/>
          </p:nvPr>
        </p:nvSpPr>
        <p:spPr>
          <a:ln/>
        </p:spPr>
        <p:txBody>
          <a:bodyPr/>
          <a:lstStyle>
            <a:lvl1pPr>
              <a:defRPr/>
            </a:lvl1pPr>
          </a:lstStyle>
          <a:p>
            <a:pPr>
              <a:defRPr/>
            </a:pPr>
            <a:r>
              <a:rPr lang="en-GB"/>
              <a:t>www.derby.ac.uk/icegs</a:t>
            </a:r>
          </a:p>
        </p:txBody>
      </p:sp>
    </p:spTree>
    <p:extLst>
      <p:ext uri="{BB962C8B-B14F-4D97-AF65-F5344CB8AC3E}">
        <p14:creationId xmlns:p14="http://schemas.microsoft.com/office/powerpoint/2010/main" val="3974539214"/>
      </p:ext>
    </p:extLst>
  </p:cSld>
  <p:clrMapOvr>
    <a:masterClrMapping/>
  </p:clrMapOvr>
  <p:transition xmlns:p14="http://schemas.microsoft.com/office/powerpoint/2010/mai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7975" y="369888"/>
            <a:ext cx="2092325" cy="492918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77825" y="369888"/>
            <a:ext cx="6127750" cy="49291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27"/>
          <p:cNvSpPr>
            <a:spLocks noGrp="1" noChangeArrowheads="1"/>
          </p:cNvSpPr>
          <p:nvPr>
            <p:ph type="ftr" sz="quarter" idx="10"/>
          </p:nvPr>
        </p:nvSpPr>
        <p:spPr>
          <a:ln/>
        </p:spPr>
        <p:txBody>
          <a:bodyPr/>
          <a:lstStyle>
            <a:lvl1pPr>
              <a:defRPr/>
            </a:lvl1pPr>
          </a:lstStyle>
          <a:p>
            <a:pPr>
              <a:defRPr/>
            </a:pPr>
            <a:r>
              <a:rPr lang="en-GB"/>
              <a:t>www.derby.ac.uk/icegs</a:t>
            </a:r>
          </a:p>
        </p:txBody>
      </p:sp>
    </p:spTree>
    <p:extLst>
      <p:ext uri="{BB962C8B-B14F-4D97-AF65-F5344CB8AC3E}">
        <p14:creationId xmlns:p14="http://schemas.microsoft.com/office/powerpoint/2010/main" val="1431258315"/>
      </p:ext>
    </p:extLst>
  </p:cSld>
  <p:clrMapOvr>
    <a:masterClrMapping/>
  </p:clrMapOvr>
  <p:transition xmlns:p14="http://schemas.microsoft.com/office/powerpoint/2010/mai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27"/>
          <p:cNvSpPr>
            <a:spLocks noGrp="1" noChangeArrowheads="1"/>
          </p:cNvSpPr>
          <p:nvPr>
            <p:ph type="ftr" sz="quarter" idx="10"/>
          </p:nvPr>
        </p:nvSpPr>
        <p:spPr>
          <a:ln/>
        </p:spPr>
        <p:txBody>
          <a:bodyPr/>
          <a:lstStyle>
            <a:lvl1pPr>
              <a:defRPr/>
            </a:lvl1pPr>
          </a:lstStyle>
          <a:p>
            <a:pPr>
              <a:defRPr/>
            </a:pPr>
            <a:r>
              <a:rPr lang="en-GB"/>
              <a:t>www.derby.ac.uk/icegs</a:t>
            </a:r>
          </a:p>
        </p:txBody>
      </p:sp>
    </p:spTree>
    <p:extLst>
      <p:ext uri="{BB962C8B-B14F-4D97-AF65-F5344CB8AC3E}">
        <p14:creationId xmlns:p14="http://schemas.microsoft.com/office/powerpoint/2010/main" val="3143146001"/>
      </p:ext>
    </p:extLst>
  </p:cSld>
  <p:clrMapOvr>
    <a:masterClrMapping/>
  </p:clrMapOvr>
  <p:transition xmlns:p14="http://schemas.microsoft.com/office/powerpoint/2010/mai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7"/>
          <p:cNvSpPr>
            <a:spLocks noGrp="1" noChangeArrowheads="1"/>
          </p:cNvSpPr>
          <p:nvPr>
            <p:ph type="ftr" sz="quarter" idx="10"/>
          </p:nvPr>
        </p:nvSpPr>
        <p:spPr>
          <a:ln/>
        </p:spPr>
        <p:txBody>
          <a:bodyPr/>
          <a:lstStyle>
            <a:lvl1pPr>
              <a:defRPr/>
            </a:lvl1pPr>
          </a:lstStyle>
          <a:p>
            <a:pPr>
              <a:defRPr/>
            </a:pPr>
            <a:r>
              <a:rPr lang="en-GB"/>
              <a:t>www.derby.ac.uk/icegs</a:t>
            </a:r>
          </a:p>
        </p:txBody>
      </p:sp>
    </p:spTree>
    <p:extLst>
      <p:ext uri="{BB962C8B-B14F-4D97-AF65-F5344CB8AC3E}">
        <p14:creationId xmlns:p14="http://schemas.microsoft.com/office/powerpoint/2010/main" val="2156679759"/>
      </p:ext>
    </p:extLst>
  </p:cSld>
  <p:clrMapOvr>
    <a:masterClrMapping/>
  </p:clrMapOvr>
  <p:transition xmlns:p14="http://schemas.microsoft.com/office/powerpoint/2010/mai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77825" y="1268413"/>
            <a:ext cx="4108450" cy="4030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38675" y="1268413"/>
            <a:ext cx="4110038" cy="4030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27"/>
          <p:cNvSpPr>
            <a:spLocks noGrp="1" noChangeArrowheads="1"/>
          </p:cNvSpPr>
          <p:nvPr>
            <p:ph type="ftr" sz="quarter" idx="10"/>
          </p:nvPr>
        </p:nvSpPr>
        <p:spPr>
          <a:ln/>
        </p:spPr>
        <p:txBody>
          <a:bodyPr/>
          <a:lstStyle>
            <a:lvl1pPr>
              <a:defRPr/>
            </a:lvl1pPr>
          </a:lstStyle>
          <a:p>
            <a:pPr>
              <a:defRPr/>
            </a:pPr>
            <a:r>
              <a:rPr lang="en-GB"/>
              <a:t>www.derby.ac.uk/icegs</a:t>
            </a:r>
          </a:p>
        </p:txBody>
      </p:sp>
    </p:spTree>
    <p:extLst>
      <p:ext uri="{BB962C8B-B14F-4D97-AF65-F5344CB8AC3E}">
        <p14:creationId xmlns:p14="http://schemas.microsoft.com/office/powerpoint/2010/main" val="1484999833"/>
      </p:ext>
    </p:extLst>
  </p:cSld>
  <p:clrMapOvr>
    <a:masterClrMapping/>
  </p:clrMapOvr>
  <p:transition xmlns:p14="http://schemas.microsoft.com/office/powerpoint/2010/mai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27"/>
          <p:cNvSpPr>
            <a:spLocks noGrp="1" noChangeArrowheads="1"/>
          </p:cNvSpPr>
          <p:nvPr>
            <p:ph type="ftr" sz="quarter" idx="10"/>
          </p:nvPr>
        </p:nvSpPr>
        <p:spPr>
          <a:ln/>
        </p:spPr>
        <p:txBody>
          <a:bodyPr/>
          <a:lstStyle>
            <a:lvl1pPr>
              <a:defRPr/>
            </a:lvl1pPr>
          </a:lstStyle>
          <a:p>
            <a:pPr>
              <a:defRPr/>
            </a:pPr>
            <a:r>
              <a:rPr lang="en-GB"/>
              <a:t>www.derby.ac.uk/icegs</a:t>
            </a:r>
          </a:p>
        </p:txBody>
      </p:sp>
    </p:spTree>
    <p:extLst>
      <p:ext uri="{BB962C8B-B14F-4D97-AF65-F5344CB8AC3E}">
        <p14:creationId xmlns:p14="http://schemas.microsoft.com/office/powerpoint/2010/main" val="1931880751"/>
      </p:ext>
    </p:extLst>
  </p:cSld>
  <p:clrMapOvr>
    <a:masterClrMapping/>
  </p:clrMapOvr>
  <p:transition xmlns:p14="http://schemas.microsoft.com/office/powerpoint/2010/mai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27"/>
          <p:cNvSpPr>
            <a:spLocks noGrp="1" noChangeArrowheads="1"/>
          </p:cNvSpPr>
          <p:nvPr>
            <p:ph type="ftr" sz="quarter" idx="10"/>
          </p:nvPr>
        </p:nvSpPr>
        <p:spPr>
          <a:ln/>
        </p:spPr>
        <p:txBody>
          <a:bodyPr/>
          <a:lstStyle>
            <a:lvl1pPr>
              <a:defRPr/>
            </a:lvl1pPr>
          </a:lstStyle>
          <a:p>
            <a:pPr>
              <a:defRPr/>
            </a:pPr>
            <a:r>
              <a:rPr lang="en-GB"/>
              <a:t>www.derby.ac.uk/icegs</a:t>
            </a:r>
          </a:p>
        </p:txBody>
      </p:sp>
    </p:spTree>
    <p:extLst>
      <p:ext uri="{BB962C8B-B14F-4D97-AF65-F5344CB8AC3E}">
        <p14:creationId xmlns:p14="http://schemas.microsoft.com/office/powerpoint/2010/main" val="3579196883"/>
      </p:ext>
    </p:extLst>
  </p:cSld>
  <p:clrMapOvr>
    <a:masterClrMapping/>
  </p:clrMapOvr>
  <p:transition xmlns:p14="http://schemas.microsoft.com/office/powerpoint/2010/mai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7"/>
          <p:cNvSpPr>
            <a:spLocks noGrp="1" noChangeArrowheads="1"/>
          </p:cNvSpPr>
          <p:nvPr>
            <p:ph type="ftr" sz="quarter" idx="10"/>
          </p:nvPr>
        </p:nvSpPr>
        <p:spPr>
          <a:ln/>
        </p:spPr>
        <p:txBody>
          <a:bodyPr/>
          <a:lstStyle>
            <a:lvl1pPr>
              <a:defRPr/>
            </a:lvl1pPr>
          </a:lstStyle>
          <a:p>
            <a:pPr>
              <a:defRPr/>
            </a:pPr>
            <a:r>
              <a:rPr lang="en-GB"/>
              <a:t>www.derby.ac.uk/icegs</a:t>
            </a:r>
          </a:p>
        </p:txBody>
      </p:sp>
    </p:spTree>
    <p:extLst>
      <p:ext uri="{BB962C8B-B14F-4D97-AF65-F5344CB8AC3E}">
        <p14:creationId xmlns:p14="http://schemas.microsoft.com/office/powerpoint/2010/main" val="1206770746"/>
      </p:ext>
    </p:extLst>
  </p:cSld>
  <p:clrMapOvr>
    <a:masterClrMapping/>
  </p:clrMapOvr>
  <p:transition xmlns:p14="http://schemas.microsoft.com/office/powerpoint/2010/mai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7"/>
          <p:cNvSpPr>
            <a:spLocks noGrp="1" noChangeArrowheads="1"/>
          </p:cNvSpPr>
          <p:nvPr>
            <p:ph type="ftr" sz="quarter" idx="10"/>
          </p:nvPr>
        </p:nvSpPr>
        <p:spPr>
          <a:ln/>
        </p:spPr>
        <p:txBody>
          <a:bodyPr/>
          <a:lstStyle>
            <a:lvl1pPr>
              <a:defRPr/>
            </a:lvl1pPr>
          </a:lstStyle>
          <a:p>
            <a:pPr>
              <a:defRPr/>
            </a:pPr>
            <a:r>
              <a:rPr lang="en-GB"/>
              <a:t>www.derby.ac.uk/icegs</a:t>
            </a:r>
          </a:p>
        </p:txBody>
      </p:sp>
    </p:spTree>
    <p:extLst>
      <p:ext uri="{BB962C8B-B14F-4D97-AF65-F5344CB8AC3E}">
        <p14:creationId xmlns:p14="http://schemas.microsoft.com/office/powerpoint/2010/main" val="2429080262"/>
      </p:ext>
    </p:extLst>
  </p:cSld>
  <p:clrMapOvr>
    <a:masterClrMapping/>
  </p:clrMapOvr>
  <p:transition xmlns:p14="http://schemas.microsoft.com/office/powerpoint/2010/mai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7"/>
          <p:cNvSpPr>
            <a:spLocks noGrp="1" noChangeArrowheads="1"/>
          </p:cNvSpPr>
          <p:nvPr>
            <p:ph type="ftr" sz="quarter" idx="10"/>
          </p:nvPr>
        </p:nvSpPr>
        <p:spPr>
          <a:ln/>
        </p:spPr>
        <p:txBody>
          <a:bodyPr/>
          <a:lstStyle>
            <a:lvl1pPr>
              <a:defRPr/>
            </a:lvl1pPr>
          </a:lstStyle>
          <a:p>
            <a:pPr>
              <a:defRPr/>
            </a:pPr>
            <a:r>
              <a:rPr lang="en-GB"/>
              <a:t>www.derby.ac.uk/icegs</a:t>
            </a:r>
          </a:p>
        </p:txBody>
      </p:sp>
    </p:spTree>
    <p:extLst>
      <p:ext uri="{BB962C8B-B14F-4D97-AF65-F5344CB8AC3E}">
        <p14:creationId xmlns:p14="http://schemas.microsoft.com/office/powerpoint/2010/main" val="2757972424"/>
      </p:ext>
    </p:extLst>
  </p:cSld>
  <p:clrMapOvr>
    <a:masterClrMapping/>
  </p:clrMapOvr>
  <p:transition xmlns:p14="http://schemas.microsoft.com/office/powerpoint/2010/main" spd="med">
    <p:fade/>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4" Type="http://schemas.openxmlformats.org/officeDocument/2006/relationships/hyperlink" Target="http://www.derby.ac.uk/ehs" TargetMode="Externa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9" descr="foote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5699125"/>
            <a:ext cx="9144000" cy="115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379413" y="369888"/>
            <a:ext cx="8370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endParaRPr lang="en-US" smtClean="0"/>
          </a:p>
        </p:txBody>
      </p:sp>
      <p:sp>
        <p:nvSpPr>
          <p:cNvPr id="1028" name="Rectangle 3"/>
          <p:cNvSpPr>
            <a:spLocks noGrp="1" noChangeArrowheads="1"/>
          </p:cNvSpPr>
          <p:nvPr>
            <p:ph type="body" idx="1"/>
          </p:nvPr>
        </p:nvSpPr>
        <p:spPr bwMode="auto">
          <a:xfrm>
            <a:off x="377825" y="1268413"/>
            <a:ext cx="8370888" cy="4030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51" name="Rectangle 27"/>
          <p:cNvSpPr>
            <a:spLocks noGrp="1" noChangeArrowheads="1"/>
          </p:cNvSpPr>
          <p:nvPr>
            <p:ph type="ftr" sz="quarter" idx="3"/>
          </p:nvPr>
        </p:nvSpPr>
        <p:spPr bwMode="auto">
          <a:xfrm>
            <a:off x="6659563" y="5930900"/>
            <a:ext cx="2016125" cy="927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1" compatLnSpc="1">
            <a:prstTxWarp prst="textNoShape">
              <a:avLst/>
            </a:prstTxWarp>
          </a:bodyPr>
          <a:lstStyle>
            <a:lvl1pPr algn="ctr">
              <a:defRPr sz="1400" b="0">
                <a:solidFill>
                  <a:srgbClr val="003467"/>
                </a:solidFill>
                <a:latin typeface="+mj-lt"/>
              </a:defRPr>
            </a:lvl1pPr>
          </a:lstStyle>
          <a:p>
            <a:pPr>
              <a:defRPr/>
            </a:pPr>
            <a:r>
              <a:rPr lang="en-GB"/>
              <a:t>www.derby.ac.uk/icegs</a:t>
            </a:r>
          </a:p>
        </p:txBody>
      </p:sp>
      <p:sp>
        <p:nvSpPr>
          <p:cNvPr id="1030" name="Rectangle 28">
            <a:hlinkClick r:id="rId14"/>
          </p:cNvPr>
          <p:cNvSpPr>
            <a:spLocks noChangeArrowheads="1"/>
          </p:cNvSpPr>
          <p:nvPr userDrawn="1"/>
        </p:nvSpPr>
        <p:spPr bwMode="auto">
          <a:xfrm>
            <a:off x="4067175" y="6453188"/>
            <a:ext cx="2008188" cy="215900"/>
          </a:xfrm>
          <a:prstGeom prst="rect">
            <a:avLst/>
          </a:prstGeom>
          <a:solidFill>
            <a:schemeClr val="bg1">
              <a:alpha val="1176"/>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87"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ransition xmlns:p14="http://schemas.microsoft.com/office/powerpoint/2010/main" spd="med">
    <p:fade/>
  </p:transition>
  <p:hf sldNum="0" hdr="0" dt="0"/>
  <p:txStyles>
    <p:titleStyle>
      <a:lvl1pPr algn="l" rtl="0" eaLnBrk="0" fontAlgn="base" hangingPunct="0">
        <a:spcBef>
          <a:spcPct val="0"/>
        </a:spcBef>
        <a:spcAft>
          <a:spcPct val="0"/>
        </a:spcAft>
        <a:defRPr sz="2400">
          <a:solidFill>
            <a:srgbClr val="003467"/>
          </a:solidFill>
          <a:latin typeface="+mj-lt"/>
          <a:ea typeface="+mj-ea"/>
          <a:cs typeface="+mj-cs"/>
        </a:defRPr>
      </a:lvl1pPr>
      <a:lvl2pPr algn="l" rtl="0" eaLnBrk="0" fontAlgn="base" hangingPunct="0">
        <a:spcBef>
          <a:spcPct val="0"/>
        </a:spcBef>
        <a:spcAft>
          <a:spcPct val="0"/>
        </a:spcAft>
        <a:defRPr sz="2400">
          <a:solidFill>
            <a:srgbClr val="003467"/>
          </a:solidFill>
          <a:latin typeface="Rockwell" pitchFamily="18" charset="0"/>
        </a:defRPr>
      </a:lvl2pPr>
      <a:lvl3pPr algn="l" rtl="0" eaLnBrk="0" fontAlgn="base" hangingPunct="0">
        <a:spcBef>
          <a:spcPct val="0"/>
        </a:spcBef>
        <a:spcAft>
          <a:spcPct val="0"/>
        </a:spcAft>
        <a:defRPr sz="2400">
          <a:solidFill>
            <a:srgbClr val="003467"/>
          </a:solidFill>
          <a:latin typeface="Rockwell" pitchFamily="18" charset="0"/>
        </a:defRPr>
      </a:lvl3pPr>
      <a:lvl4pPr algn="l" rtl="0" eaLnBrk="0" fontAlgn="base" hangingPunct="0">
        <a:spcBef>
          <a:spcPct val="0"/>
        </a:spcBef>
        <a:spcAft>
          <a:spcPct val="0"/>
        </a:spcAft>
        <a:defRPr sz="2400">
          <a:solidFill>
            <a:srgbClr val="003467"/>
          </a:solidFill>
          <a:latin typeface="Rockwell" pitchFamily="18" charset="0"/>
        </a:defRPr>
      </a:lvl4pPr>
      <a:lvl5pPr algn="l" rtl="0" eaLnBrk="0" fontAlgn="base" hangingPunct="0">
        <a:spcBef>
          <a:spcPct val="0"/>
        </a:spcBef>
        <a:spcAft>
          <a:spcPct val="0"/>
        </a:spcAft>
        <a:defRPr sz="2400">
          <a:solidFill>
            <a:srgbClr val="003467"/>
          </a:solidFill>
          <a:latin typeface="Rockwell" pitchFamily="18" charset="0"/>
        </a:defRPr>
      </a:lvl5pPr>
      <a:lvl6pPr marL="457200" algn="l" rtl="0" fontAlgn="base">
        <a:spcBef>
          <a:spcPct val="0"/>
        </a:spcBef>
        <a:spcAft>
          <a:spcPct val="0"/>
        </a:spcAft>
        <a:defRPr sz="2400">
          <a:solidFill>
            <a:srgbClr val="003467"/>
          </a:solidFill>
          <a:latin typeface="Rockwell" pitchFamily="18" charset="0"/>
        </a:defRPr>
      </a:lvl6pPr>
      <a:lvl7pPr marL="914400" algn="l" rtl="0" fontAlgn="base">
        <a:spcBef>
          <a:spcPct val="0"/>
        </a:spcBef>
        <a:spcAft>
          <a:spcPct val="0"/>
        </a:spcAft>
        <a:defRPr sz="2400">
          <a:solidFill>
            <a:srgbClr val="003467"/>
          </a:solidFill>
          <a:latin typeface="Rockwell" pitchFamily="18" charset="0"/>
        </a:defRPr>
      </a:lvl7pPr>
      <a:lvl8pPr marL="1371600" algn="l" rtl="0" fontAlgn="base">
        <a:spcBef>
          <a:spcPct val="0"/>
        </a:spcBef>
        <a:spcAft>
          <a:spcPct val="0"/>
        </a:spcAft>
        <a:defRPr sz="2400">
          <a:solidFill>
            <a:srgbClr val="003467"/>
          </a:solidFill>
          <a:latin typeface="Rockwell" pitchFamily="18" charset="0"/>
        </a:defRPr>
      </a:lvl8pPr>
      <a:lvl9pPr marL="1828800" algn="l" rtl="0" fontAlgn="base">
        <a:spcBef>
          <a:spcPct val="0"/>
        </a:spcBef>
        <a:spcAft>
          <a:spcPct val="0"/>
        </a:spcAft>
        <a:defRPr sz="2400">
          <a:solidFill>
            <a:srgbClr val="003467"/>
          </a:solidFill>
          <a:latin typeface="Rockwell" pitchFamily="18" charset="0"/>
        </a:defRPr>
      </a:lvl9pPr>
    </p:titleStyle>
    <p:bodyStyle>
      <a:lvl1pPr marL="342900" indent="-342900" algn="l" rtl="0" eaLnBrk="0" fontAlgn="base" hangingPunct="0">
        <a:spcBef>
          <a:spcPct val="20000"/>
        </a:spcBef>
        <a:spcAft>
          <a:spcPct val="0"/>
        </a:spcAft>
        <a:buClr>
          <a:schemeClr val="folHlink"/>
        </a:buClr>
        <a:buFont typeface="Wingdings" pitchFamily="2" charset="2"/>
        <a:buChar char="§"/>
        <a:defRPr>
          <a:solidFill>
            <a:srgbClr val="292929"/>
          </a:solidFill>
          <a:latin typeface="+mn-lt"/>
          <a:ea typeface="+mn-ea"/>
          <a:cs typeface="+mn-cs"/>
        </a:defRPr>
      </a:lvl1pPr>
      <a:lvl2pPr marL="742950" indent="-285750" algn="l" rtl="0" eaLnBrk="0" fontAlgn="base" hangingPunct="0">
        <a:spcBef>
          <a:spcPct val="20000"/>
        </a:spcBef>
        <a:spcAft>
          <a:spcPct val="0"/>
        </a:spcAft>
        <a:buClr>
          <a:schemeClr val="folHlink"/>
        </a:buClr>
        <a:buFont typeface="Wingdings" pitchFamily="2" charset="2"/>
        <a:buChar char="§"/>
        <a:defRPr>
          <a:solidFill>
            <a:srgbClr val="292929"/>
          </a:solidFill>
          <a:latin typeface="+mn-lt"/>
        </a:defRPr>
      </a:lvl2pPr>
      <a:lvl3pPr marL="1143000" indent="-228600" algn="l" rtl="0" eaLnBrk="0" fontAlgn="base" hangingPunct="0">
        <a:spcBef>
          <a:spcPct val="20000"/>
        </a:spcBef>
        <a:spcAft>
          <a:spcPct val="0"/>
        </a:spcAft>
        <a:buClr>
          <a:schemeClr val="folHlink"/>
        </a:buClr>
        <a:buFont typeface="Wingdings" pitchFamily="2" charset="2"/>
        <a:buChar char="§"/>
        <a:defRPr>
          <a:solidFill>
            <a:srgbClr val="292929"/>
          </a:solidFill>
          <a:latin typeface="+mn-lt"/>
        </a:defRPr>
      </a:lvl3pPr>
      <a:lvl4pPr marL="1600200" indent="-228600" algn="l" rtl="0" eaLnBrk="0" fontAlgn="base" hangingPunct="0">
        <a:spcBef>
          <a:spcPct val="20000"/>
        </a:spcBef>
        <a:spcAft>
          <a:spcPct val="0"/>
        </a:spcAft>
        <a:buClr>
          <a:schemeClr val="folHlink"/>
        </a:buClr>
        <a:buFont typeface="Wingdings" pitchFamily="2" charset="2"/>
        <a:buChar char="§"/>
        <a:defRPr>
          <a:solidFill>
            <a:srgbClr val="292929"/>
          </a:solidFill>
          <a:latin typeface="+mn-lt"/>
        </a:defRPr>
      </a:lvl4pPr>
      <a:lvl5pPr marL="2057400" indent="-228600" algn="l" rtl="0" eaLnBrk="0" fontAlgn="base" hangingPunct="0">
        <a:spcBef>
          <a:spcPct val="20000"/>
        </a:spcBef>
        <a:spcAft>
          <a:spcPct val="0"/>
        </a:spcAft>
        <a:buClr>
          <a:schemeClr val="folHlink"/>
        </a:buClr>
        <a:buFont typeface="Wingdings" pitchFamily="2" charset="2"/>
        <a:buChar char="§"/>
        <a:defRPr>
          <a:solidFill>
            <a:srgbClr val="292929"/>
          </a:solidFill>
          <a:latin typeface="+mn-lt"/>
        </a:defRPr>
      </a:lvl5pPr>
      <a:lvl6pPr marL="2514600" indent="-228600" algn="l" rtl="0" fontAlgn="base">
        <a:spcBef>
          <a:spcPct val="20000"/>
        </a:spcBef>
        <a:spcAft>
          <a:spcPct val="0"/>
        </a:spcAft>
        <a:buClr>
          <a:schemeClr val="folHlink"/>
        </a:buClr>
        <a:buFont typeface="Wingdings" pitchFamily="2" charset="2"/>
        <a:buChar char="§"/>
        <a:defRPr>
          <a:solidFill>
            <a:srgbClr val="292929"/>
          </a:solidFill>
          <a:latin typeface="+mn-lt"/>
        </a:defRPr>
      </a:lvl6pPr>
      <a:lvl7pPr marL="2971800" indent="-228600" algn="l" rtl="0" fontAlgn="base">
        <a:spcBef>
          <a:spcPct val="20000"/>
        </a:spcBef>
        <a:spcAft>
          <a:spcPct val="0"/>
        </a:spcAft>
        <a:buClr>
          <a:schemeClr val="folHlink"/>
        </a:buClr>
        <a:buFont typeface="Wingdings" pitchFamily="2" charset="2"/>
        <a:buChar char="§"/>
        <a:defRPr>
          <a:solidFill>
            <a:srgbClr val="292929"/>
          </a:solidFill>
          <a:latin typeface="+mn-lt"/>
        </a:defRPr>
      </a:lvl7pPr>
      <a:lvl8pPr marL="3429000" indent="-228600" algn="l" rtl="0" fontAlgn="base">
        <a:spcBef>
          <a:spcPct val="20000"/>
        </a:spcBef>
        <a:spcAft>
          <a:spcPct val="0"/>
        </a:spcAft>
        <a:buClr>
          <a:schemeClr val="folHlink"/>
        </a:buClr>
        <a:buFont typeface="Wingdings" pitchFamily="2" charset="2"/>
        <a:buChar char="§"/>
        <a:defRPr>
          <a:solidFill>
            <a:srgbClr val="292929"/>
          </a:solidFill>
          <a:latin typeface="+mn-lt"/>
        </a:defRPr>
      </a:lvl8pPr>
      <a:lvl9pPr marL="3886200" indent="-228600" algn="l" rtl="0" fontAlgn="base">
        <a:spcBef>
          <a:spcPct val="20000"/>
        </a:spcBef>
        <a:spcAft>
          <a:spcPct val="0"/>
        </a:spcAft>
        <a:buClr>
          <a:schemeClr val="folHlink"/>
        </a:buClr>
        <a:buFont typeface="Wingdings" pitchFamily="2" charset="2"/>
        <a:buChar char="§"/>
        <a:defRPr>
          <a:solidFill>
            <a:srgbClr val="29292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jpeg"/><Relationship Id="rId3" Type="http://schemas.openxmlformats.org/officeDocument/2006/relationships/hyperlink" Target="http://www.google.co.uk/url?sa=i&amp;rct=j&amp;q=&amp;esrc=s&amp;frm=1&amp;source=images&amp;cd=&amp;cad=rja&amp;uact=8&amp;docid=PLU_HSXE6xDMfM&amp;tbnid=YAwE03rx43n8VM:&amp;ved=0CAUQjRw&amp;url=http://ontheweb.rozlinder.com/tag/textual-evidence/&amp;ei=d-NcU-zfD-it0QX674CwBA&amp;bvm=bv.65397613,d.ZWU&amp;psig=AFQjCNGZRCvKZ1RrpXi-opD2D6afQrAVTA&amp;ust=1398682828701667"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elgpn@jyu.fi" TargetMode="External"/><Relationship Id="rId3" Type="http://schemas.openxmlformats.org/officeDocument/2006/relationships/hyperlink" Target="http://www.elgpn.eu/"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mailto:t.hooley@derby.ac.uk" TargetMode="External"/><Relationship Id="rId4" Type="http://schemas.openxmlformats.org/officeDocument/2006/relationships/hyperlink" Target="http://adventuresincareerdevelopment.posterous.com/" TargetMode="External"/><Relationship Id="rId1" Type="http://schemas.openxmlformats.org/officeDocument/2006/relationships/slideLayout" Target="../slideLayouts/slideLayout2.xml"/><Relationship Id="rId2" Type="http://schemas.openxmlformats.org/officeDocument/2006/relationships/hyperlink" Target="http://www.derby.ac.uk/iceg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1032" name="Picture 8" descr="http://ontheweb.rozlinder.com/wp-content/uploads/2012/11/yellow-evidence-tape_lrg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1445124">
            <a:off x="-188527" y="0"/>
            <a:ext cx="9785707" cy="7029399"/>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0"/>
          <p:cNvSpPr>
            <a:spLocks noGrp="1" noChangeArrowheads="1"/>
          </p:cNvSpPr>
          <p:nvPr>
            <p:ph type="ftr" sz="quarter" idx="10"/>
          </p:nvPr>
        </p:nvSpPr>
        <p:spPr>
          <a:xfrm>
            <a:off x="7125381" y="6174308"/>
            <a:ext cx="2016125" cy="927100"/>
          </a:xfrm>
        </p:spPr>
        <p:txBody>
          <a:bodyPr/>
          <a:lstStyle/>
          <a:p>
            <a:pPr>
              <a:defRPr/>
            </a:pPr>
            <a:r>
              <a:rPr lang="en-GB" dirty="0">
                <a:solidFill>
                  <a:srgbClr val="FFC000"/>
                </a:solidFill>
              </a:rPr>
              <a:t>www.derby.ac.uk/icegs</a:t>
            </a:r>
          </a:p>
        </p:txBody>
      </p:sp>
      <p:sp>
        <p:nvSpPr>
          <p:cNvPr id="2" name="Title 1"/>
          <p:cNvSpPr>
            <a:spLocks noGrp="1"/>
          </p:cNvSpPr>
          <p:nvPr>
            <p:ph type="ctrTitle"/>
          </p:nvPr>
        </p:nvSpPr>
        <p:spPr>
          <a:xfrm rot="19963243">
            <a:off x="295937" y="2969580"/>
            <a:ext cx="9144000" cy="1470025"/>
          </a:xfrm>
        </p:spPr>
        <p:txBody>
          <a:bodyPr/>
          <a:lstStyle/>
          <a:p>
            <a:pPr algn="ctr"/>
            <a:r>
              <a:rPr lang="en-GB" sz="4400" dirty="0"/>
              <a:t>The e</a:t>
            </a:r>
            <a:r>
              <a:rPr lang="en-GB" sz="4400" dirty="0" smtClean="0"/>
              <a:t>vidence base </a:t>
            </a:r>
            <a:r>
              <a:rPr lang="en-GB" sz="4400" dirty="0"/>
              <a:t>on </a:t>
            </a:r>
            <a:r>
              <a:rPr lang="en-GB" sz="4400" dirty="0" smtClean="0"/>
              <a:t/>
            </a:r>
            <a:br>
              <a:rPr lang="en-GB" sz="4400" dirty="0" smtClean="0"/>
            </a:br>
            <a:r>
              <a:rPr lang="en-GB" sz="4400" dirty="0" smtClean="0"/>
              <a:t>lifelong </a:t>
            </a:r>
            <a:r>
              <a:rPr lang="en-GB" sz="4400" dirty="0"/>
              <a:t>g</a:t>
            </a:r>
            <a:r>
              <a:rPr lang="en-GB" sz="4400" dirty="0" smtClean="0"/>
              <a:t>uidance</a:t>
            </a:r>
            <a:br>
              <a:rPr lang="en-GB" sz="4400" dirty="0" smtClean="0"/>
            </a:br>
            <a:r>
              <a:rPr lang="en-GB" sz="4400" dirty="0" smtClean="0"/>
              <a:t/>
            </a:r>
            <a:br>
              <a:rPr lang="en-GB" sz="4400" dirty="0" smtClean="0"/>
            </a:br>
            <a:r>
              <a:rPr lang="en-GB" sz="4400" dirty="0"/>
              <a:t/>
            </a:r>
            <a:br>
              <a:rPr lang="en-GB" sz="4400" dirty="0"/>
            </a:br>
            <a:r>
              <a:rPr lang="en-GB" sz="4400" dirty="0"/>
              <a:t/>
            </a:r>
            <a:br>
              <a:rPr lang="en-GB" sz="4400" dirty="0"/>
            </a:br>
            <a:r>
              <a:rPr lang="en-GB" sz="4400" dirty="0" smtClean="0"/>
              <a:t>A </a:t>
            </a:r>
            <a:r>
              <a:rPr lang="en-GB" sz="4400" dirty="0"/>
              <a:t>g</a:t>
            </a:r>
            <a:r>
              <a:rPr lang="en-GB" sz="4400" dirty="0" smtClean="0"/>
              <a:t>uide </a:t>
            </a:r>
            <a:r>
              <a:rPr lang="en-GB" sz="4400" dirty="0"/>
              <a:t>to </a:t>
            </a:r>
            <a:r>
              <a:rPr lang="en-GB" sz="4400" dirty="0" smtClean="0"/>
              <a:t>key </a:t>
            </a:r>
            <a:r>
              <a:rPr lang="en-GB" sz="4400" dirty="0"/>
              <a:t>f</a:t>
            </a:r>
            <a:r>
              <a:rPr lang="en-GB" sz="4400" dirty="0" smtClean="0"/>
              <a:t>indings </a:t>
            </a:r>
            <a:br>
              <a:rPr lang="en-GB" sz="4400" dirty="0" smtClean="0"/>
            </a:br>
            <a:r>
              <a:rPr lang="en-GB" sz="4400" dirty="0" smtClean="0"/>
              <a:t>for </a:t>
            </a:r>
            <a:r>
              <a:rPr lang="en-GB" sz="4400" dirty="0"/>
              <a:t>e</a:t>
            </a:r>
            <a:r>
              <a:rPr lang="en-GB" sz="4400" dirty="0" smtClean="0"/>
              <a:t>ffective </a:t>
            </a:r>
            <a:r>
              <a:rPr lang="en-GB" sz="4400" dirty="0"/>
              <a:t>p</a:t>
            </a:r>
            <a:r>
              <a:rPr lang="en-GB" sz="4400" dirty="0" smtClean="0"/>
              <a:t>olicy </a:t>
            </a:r>
            <a:br>
              <a:rPr lang="en-GB" sz="4400" dirty="0" smtClean="0"/>
            </a:br>
            <a:r>
              <a:rPr lang="en-GB" sz="4400" dirty="0" smtClean="0"/>
              <a:t>and </a:t>
            </a:r>
            <a:r>
              <a:rPr lang="en-GB" sz="4400" dirty="0"/>
              <a:t>p</a:t>
            </a:r>
            <a:r>
              <a:rPr lang="en-GB" sz="4400" dirty="0" smtClean="0"/>
              <a:t>ractice</a:t>
            </a:r>
            <a:endParaRPr lang="en-GB" sz="4400" b="1" dirty="0" smtClean="0">
              <a:solidFill>
                <a:schemeClr val="bg1"/>
              </a:solidFill>
              <a:effectLst>
                <a:outerShdw blurRad="38100" dist="38100" dir="2700000" algn="tl">
                  <a:srgbClr val="000000"/>
                </a:outerShdw>
              </a:effectLst>
            </a:endParaRPr>
          </a:p>
        </p:txBody>
      </p:sp>
      <p:sp>
        <p:nvSpPr>
          <p:cNvPr id="3" name="TextBox 2"/>
          <p:cNvSpPr txBox="1"/>
          <p:nvPr/>
        </p:nvSpPr>
        <p:spPr>
          <a:xfrm rot="19839675">
            <a:off x="-1332601" y="2353501"/>
            <a:ext cx="10928240" cy="646331"/>
          </a:xfrm>
          <a:prstGeom prst="rect">
            <a:avLst/>
          </a:prstGeom>
          <a:noFill/>
        </p:spPr>
        <p:txBody>
          <a:bodyPr wrap="square">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GB" dirty="0">
              <a:solidFill>
                <a:srgbClr val="FFCC00"/>
              </a:solidFill>
            </a:endParaRPr>
          </a:p>
          <a:p>
            <a:pPr algn="ctr" eaLnBrk="1" hangingPunct="1"/>
            <a:r>
              <a:rPr lang="en-GB" dirty="0" smtClean="0">
                <a:solidFill>
                  <a:srgbClr val="FFCC00"/>
                </a:solidFill>
              </a:rPr>
              <a:t>Tristram </a:t>
            </a:r>
            <a:r>
              <a:rPr lang="en-GB" dirty="0">
                <a:solidFill>
                  <a:srgbClr val="FFCC00"/>
                </a:solidFill>
              </a:rPr>
              <a:t>Hooley </a:t>
            </a:r>
            <a:r>
              <a:rPr lang="en-GB" dirty="0" smtClean="0">
                <a:solidFill>
                  <a:srgbClr val="FFCC00"/>
                </a:solidFill>
              </a:rPr>
              <a:t>(</a:t>
            </a:r>
            <a:r>
              <a:rPr lang="en-GB" dirty="0">
                <a:solidFill>
                  <a:srgbClr val="FFCC00"/>
                </a:solidFill>
              </a:rPr>
              <a:t>Reader in Career Development)</a:t>
            </a:r>
          </a:p>
        </p:txBody>
      </p:sp>
      <p:sp>
        <p:nvSpPr>
          <p:cNvPr id="6" name="AutoShape 2" descr="data:image/jpeg;base64,/9j/4AAQSkZJRgABAQAAAQABAAD/2wCEAAkGBxISEhUQEBITFhUXGBUaGRQVFxYYFRwaFxYYFhcWHBgdHCggGholGxgXITEhJSkrLi4uGSA0ODMtNygtLisBCgoKDg0OGxAQGywmICQsNy83LTcvLDQ3LiwuLzQuLSw2NCwsLC4sLCw0LTQuMCwsNywuLC4sLCw2MTc0LC8sLP/AABEIAL4BCQMBIgACEQEDEQH/xAAcAAEAAgMBAQEAAAAAAAAAAAAABQYBAwQCBwj/xABCEAACAgEDAgMFBgQCBwkBAAABAgADEQQSIQUxIkFRBhMyYXEUUoGRodEjQmJysfAzQ1NUgqLhJDREZHOSssHSF//EABoBAQADAQEBAAAAAAAAAAAAAAACAwUEAQb/xAAxEQACAgEDAwEFCAIDAAAAAAAAAQIDEQQhMRJBUYEFImFxsRMjMqHB0eHwUpEUM0L/2gAMAwEAAhEDEQA/APuMTEQDMTEQDMTEQDMTEQDMTEQDMTEQDMTEQDMTEQDMTEQDMTEQDMTEQDMTEQDMTEQDMTEQDMTEQDMTyzADJIA9T2le6p7TKuVpwx+8fh/D1lN2orpj1TeD1Rb4J7UahUUs7BVHck4E1/bq/vCfKev+0xJYsWsZSBgBti7seYUgfEvAyeRxKJ9of1b/AJpzUayV2XGOF8e5NwwfpqIid5WIiIAiIgCIiAIiIAiIgCIiAIiIAiIgCIiAIiIAiIgCIiAIniywKMsQAPMnAkH1D2lReKhuP3jwv7mU3aiulZm8Hqi3wTjuAMkgD1PAkH1H2kRfDUN59T8P7mVrWa+y05difl5D6CQvXNI9teK2IYMDtzhWHYqfLscjORkDIMxLvbDnLoq91eWXxq8m7r/tRz42LtwQgOEAJ7k9gAASe5wrHylau1WpvZkXeoz4dmNgKNtZWfbg8hhyTkFSF7yQHTKalNuoZVGF3AtioFWY5HAOTuOQMA5PHJE5G64XotPT6SRUoKMyFamAPiCDgkgc+WZyRll9UV1P/J8Esdjq0XQFUBbXLjJ8BwKz4SgJXnJCeHvg98ZlQwPQTfr/AGg3LRrCprtQZHJNNqHh0DeT/I88efE5feD0mlo6blly3b/krm0fqCIibRSIiIAiIgCIiAIiIAiIgCIiAIiIAiIgCIiAIiIAieLLAoySAB5ngSD6h7SKvhqG4/ePw/uZTdqK6Y5m8Hqi3wTj2BRliAB3J4Eg9f7SIvFQ3H1PC/uZSete1QwzvYbNu7hfg3AE7MgbQ3B478Y74lc1F+o1LPTlhlgu1VzUAByWfuTuCMAThkcDb3xlWa+2z/rXTHy+fRFqrS5LJ1z2oHJewOw/kBG0HAOD5J4TuyecAnnEitJ1G5ryrLuTgYr8SKeN2XKjJHfORwwAUnMxpOhog97qdgKhT4SQq7Ocl+M8ZB4CkADHAmvTdeWxhToqSaxkG4KEoTg8gHG/nGQMTNfTPPTmb7yfBbjBPWWBRliAMgcnHJ4A+srPWvajFavpdjBrDUbLNwWthx4lxnHnmRXX+o2mlqNWoXUUsttbj4LFRuSvzAJ4nT1Tp4F2QrNp9aoDhQTssxuW0AdvXP1inSwhh2b/AEePrtuvlgORp6zTqPDpdbYltWoO1LVQKa7e6cDuuePpmcfSupMHBuOpv1VZZF0qDbWuPDuOMDBB7n/rJbS9GvIqbqF6CrTkFVGPEU4V3c/4Cdmu65WrMtIHvGIBYoe+FOdvBs/hksMH+XHmJerNuiKUvitl9O65wRx5M9H6Lt96LFX3N21vs7AMEcj+IM9iM+kqWweglt6Ut7XGzJdG43NlBxwdqEk4yMr2yG5J4lVnRo5SUp9Tzxx/fqRmfpuIibxQIiIAiIgCIiAIiIAiIgCIiAIiIAiIgCJ5ssAGSQAO5JwJBdQ9pEXw1DefvHhf3Mpu1FdKzN4PVFvgnLLAoLMQAO5PAkF1D2kUeGkbj948L+5/SVvUdRa/xM+4ZPYjaCOCMDjImqYOq9syfu1LHxfJfGldzo1msstObGJ+XkPoO055iZmJOcpvqk8suSxwRSdCr95Y55SzO6oquw7viByMkE5bbwMkmSYXAwOB6T3MT2dkp/iYweWUEEEZB7j6z5vqtEmnvbSan7RZSPHp6Kydr7mJKkDk4Pz8j6z6SZ5KjOcDPbPn+cu02pdOfDPGskENCdZQV1unFfi8ChtzqMDB3Y4bvmeL+s101tXSpIqUjJ7DYCvIJ3FcjaWxgEj54sBkVq6tPS51FjbS3luOGbbtyEHxMVwOx7fWTrsU5Ykm12ivJ49iG+w36hiHL7SV/ibyECgZBVOxJ8DgjkNuGeOZFdPRpgGuYMxxjKjJIzgJWMnIJPPJ55MmundH1urwUT7NSf8AW2rm0j+iry+rS49A9ktNpTvVTZae99p3WH6H+UfIYmxVoLrV957sfC5/j+7FUrEuCodN6FrdVg7fslR/nsG69h/TX2T6tJD/APlek/2uo/8Acn/5l9iatOmqpj0wRU5N8iIidBEREQBERAEREAREQBERAEREARPFlgUZYgAeZ4Eg9f7SKvFQ3H7x4X9z+kpu1FdKzN4PVFvgnLLAoJYgAeZOBILqHtIq+Gobz6n4f3MqHtD7QMoVrizbmwoBAXOCfPgcA/M+WTK1r7tRezUqHTwg4XsyszIXDkDOAyNtOD4GBHMyrPaFlq+692P+T/YtVaXJYOve1GCwsL2OqlvdoOAMEj+kEgHAzk485XLOpW6lnRVt2YK7K8LnecqbGYEqpQjxL5q2D8M6NF7OKP41xWojJ2VNhFUquVDkAgbgzeHb8ZHbOe3qXVqtJVSypmlmVN1ZGxFPZuO4+kz+qHV7uZzfd+SzHobeg6CyhNljqw4xtBHbjPJwMgDwqAB8+54us+0Tpd9k01JsvK7vEQlYX7xJOWA+XoeZEfYl12u1NWqd9tOz3VSsVXaR8fHc8g5+c5PafptT1mmj3tl2iCl9xYs1dnLV7hyeOcDsCQJ7GmErs27trPGyzx39Owy8bFx6Drve14e2my1Diw0nKBu+B+GB+BklKr7PV6ksnutPXpNKvJRhm5xjz+765PPHnJTWdeqVlRCHZiR4WXaCMAgtnvkjwgFue2Jx3adu1qG/6foiSe25LTTp9UlgJrYMASCVORkdxnsZVV1eo1LAmp9qgn3a2FF38IQbFI3FHU5U4OHPB2jMp0/RLo1L2XAJjG3gKPMDJyx28hQMYHkTzPZ6VQWJP3vCHUTU0azWV1LutdVHqT+gHcn5CZ6fpNZrP+7Ve6qP/iLwRkeqVd2+pwJbOh+xen07C19193+2uwxH9i/Cg+gnbpfY9k97Nl+f8EJWpcFU6f07W6zmmv3FR/19y+Mj1Srv+LcS3dB9j9Npj7zBtu877vE//D5IPkBLDiZn0FGlqoXuL17lEpOXIiInQREREAREQBERAEREAREQBERAETy7gDJIAHme0hNf7RIvhqG8+v8AL+5lVt9dSzN4PVFvgm3sAGSQAPM8CQfUPaNF8NQ3H7x+H9zKb1v2l8RV2Z3xkVr25ztGfhBJBA8yZXD1a298ItuwLuCV4DNvCmveW42cWKSDjkGZVuvtsX3S6V5Zaq0uS339Ta8ktZu2nBAIwp74wOx5E1SJ6F0x6AQzjb2CjJxz4cknAIHHAGe5yTM9S6v7uwaetC1rVu6g8IdoJC575ODMWyErLWk+r4lywkduv09diFbfhGCTuK42nIO4EEfXMh+qdar0+lNukWu1UIG2thtXJ7nGfP8AxlY6prxqF02qvLGgt7u+oMyorj+fAOcEHPPkMec7epdMpo11FdKgJqVeu2lTwVx8WPLvnP8ATn1nXXpVHEbG3y8dtuVzyRcvBjSasX2GjVav3zXoV9zp0zTWGG4OWx8QIHPfnmR3S+kXmq/S1uN9ZK26ew/w3B5S1D/I3n6cDPeSfRei6+tW01ZqprDtnUbQbXXPGAPl5ntn5Sx9N01CWYVveXqgR7TkuQvkzDjd2478D0ltl6q6lXh/L4d+El9TzGSvdI9nrL6q7LzdptTVmsWqQGdB8ORnyBxnzx5iTOn0FegpttQPa5w1ju2XbnG4nyVQSeATjPcycmvUWIqk2FQuOS2AuPnmZ09VZbLD4b4/TyWdKRWdRdqNSVRcbTu+DIVWCB1S1T4sEqMZAytpyAQJup6FXWu/Vuu1QirgmsBUDgBnBy7bXKnsCB2kt0jTXXqK+nadVqHHv7F93QP7FA3P+Alu6P7DUVsLdSx1Nw7NYB7tT/RX8I+vJmvTpL7Fhe5H8/4KZTS+JVel6XU6oBdFSK6u32i4Fa8f0V/E/wCglt6L7E6elhdcTqLh/rLeQv8AZX8K/lmWcCZmpp9HVR+Bb+e5VKbkYxMxE6iIiIgCIiAIiIAiIgCIiAIiIAiYJkTr+uKnhTxN/wAoldlsK1mTwepN8Eq7gDJIA9T2kNrvaBB4ahvb1/l/c/55kFq9a9vxsW9FHCj/AD/kzQtTHjsJj6j2o3tUvUujV5Ofr/XCgD3szZbCouAoOCeSTtXgHnk/Uyt9Ru1GoLVKrVqFXKrnxBmZd4c4JwCjbePgYESz6zQo67HBIyDwSDkEEEEcg5HeeErCgIgCqOwHAmf/AMjHvNZl8SzpK/oPZxc77MVnJwlRwqgqoKhsZGWUt4cY3H1M2da6oNItaV1bi52oAQqA57E+WSf8eZNtIv2g6aNRQ1Xn3X+4cj8+34ypXfaWL7XdZPWsLYg2rbUl9PqNUguPjRKc4rKepB8R5HB5GMgzgGvs+2aRNSNt1bMjHydXGEcH8/8APA6ei6fVGpa9PTXphgB72GbGPqFPP58emJZepbET39lYsaoEg7RuHbcRnt6/Kdc7VXLo2ecrCxtlY+WH43IYzuQb+zTG7UINv2bULk88rZnIKr8jz5cH5Rp6tFofEh97dnYXLqXBxnBJOKxgHjucY57T1qtZqL9iLlFc/FVuymUfG/IB27trhsAEAj0J9aH2fwobUFUVVOErJXbudbTmwEZCspC4xgE88yLk1HF0vRd+x78jVqNfqL3917o7Q5DKrEKdhDgM4wyb6z58Z2+pA7dB0n3TfaLHFeOSoIIAHABsbJ5UJuxjJXOZ29LD3fwum0b1HBtOU06/8fdz8h+ctfSvYSvIt1znU2DkIRtoU/Kv+b6tmdNOkttWEuiP5v0ISml8StaJ9Rqjt0NO9ex1FmUoH0Pd/oJaOk+wlSkW6xjqbRyN4xSp/pq7ficmWxEAAAAAHYDgT1NTTaKmj8K38lcpuXJhVA4EzETrICIiAIiIAiIgCIiAIiIAiIgCJhmA5Mhtd19F8NQ943y+H8/P8JXbdCtZm8HqTfBMs2OTIbX+0NacJ4z8vh/Pz/CVfq3Wici6znGRUn6DHbPBxnvIiy62zw1rgMM5XO7ByjHkDONysCMfiOZmWa6yzalYXl/sWqtL8RPavrT2uKi3J52gHAHOM47ZwcZ7zKaX15kdR0vBFj7a9vlWeMcHO5hkc7u2ODjM3dQ60qVNbUVt24yFYcZOMn5TPnF2S3bky2OOxJKgEw7SD6d1Im1RberNYPDVWMoo75Lev19ZMHv9ZXbBw2JmvUHkTTdN1h8QkfZq0De7J8Z8gCcA5wSf5QccZ7zmabbwD208zJM8kyho8MmeXIwc4xjnPbHnn5Tjo1j3v7vRVNe/mw4pX+6w8fgMmWLpvsJvw/UbPfHv7hMrQPqPis+p/KaOm9mW27v3UQlYkVfpal/4PTNP7wDu48FCn1az+Y/IZMtXTPYNSRZ1Cz37DkVAbdOp/s7v9W/KXGihUUIihVHAVQAB9AJsm/Roqqd0svy+SiU2zxVUqgKoAA4AAAAHoB5T3ETrICIiAIiIAiIgCIiAIiIAiIgCIiAYJkRruvVpwnjP/L+fn+EqPtH7RkO6WWcKxArUgH4iFzkjHbu3E0127gGHYgGYuq9pyjtXH1ZbGC7knreovb8bZH3Rwv5ef45lcv19zWPSpCkfCoHxDHm3JAIJ8WAAR3PaSYfEi9T7UadCQCWxjcyDco9Mt+2Zlwsssk211Ms4Nuj6TgBnYqPAWQY5K4cgn0Dhjx94zs0+v0yP9mRlRuDtwQCSOBnzOMecq3UdbvuZLve2oQrVVU8K6tzzjnA9frOnqlCYpvuqCDAS2vdkqhOEbI5yPX1xOj7NvCm+f76nhv6lr3sp228e7vC3Kufgydp+n/2BJbVrpqtm2pSbsVjb5q3c/Ttz9Jx6HodiXks4spdNrb/iK48IP3iMDDekk9B0Oipt6Kd3kWJOPpntJucEsJ+iLERnT9Dqq91NYRAGP8cgb2XywPP/AK/KSOq6nXQMPZvdFGRkbjgZyfIHHP0BM49Rq77DbWpAddwFYxkjB53ZyD8LAnaDnHPce16L3LN4NwbYAOdvw5PljJXjuFWJtPez8iRH67W6iwlVXAYD4M7grgoxO4AkK2GyMHBHGDkZp6Jkh2C17c4WrBwODncy5B3bjkAYDHnmdlWsQ/8AZ9DSbnzytXwqfWy0+EfiSZO9O9ibLfF1G3cvf7NSStX/ABv8Vn6CW06a2z8C6Y+SqU0iATXm1zVo621Djvs/0a/32nwj9TJ/p3sI1mH6jbv/APL1ZWkfJj8Vn48S5aPR11IK6kVEHZVAAH4Cb5pafQ1U7pZfllMptmnS6VK1FdaKijsqgAD8BN0ROwgIiIAiIgCIiAIiIAiIgCIiAIiIAiIgCIiAfI9f0wtffvYBGutYqBhs7zgl89uA3yPnxPek1VIY0VkblGdvPOec5PxHzJ+cg/aS5m1t9N5tdd7GumrgOC7fFjnj1+RnVZ05rK0YKtN9YygDZwoPCn1E+Wvr959b5f8Afn8S9PbY436naUr1Nh8Aseu2sfDtPGcefBxz8o0Ouq0wv0t58A5TjO9LBwB6n9519F0LvRdVehT3jucHyzjkfRhx9Jt3aejYNptsRdoYAM4VeTzwBgHsOZJyjvBL/X+1+wS7nD0zolz0adg5qtQvhiMsK3LcY9efP1kppl02lPxGy1jhmZwzceLxZOF7Z9ePOcKa2/UZVWAOWBVRwFIwGJznuAQeMhs7SBzLaLpbEAWvwMnauVwzNvY7wcnB3Y7cMYnJ8WP0RJE7W2ZsMhqOpAt7jQ1Ne44xXxUv99p8I/Uya0fsXZd4uo3bh/u1JKVfR2+Kz9BLdPobLN+EJWJESOq+8c1aOptRZ/N7vArX++0+EfqZK6T2Mtu8XULvD/u1BZa/o7/E/wBOBLhotFXSgrpRUQdlQAD8hOibFOjqr7ZfllMptnNoNBVQgrprWtB2VAAP0nTETqICIiAIiIAiIgCIiAIiIAiIgCIiAIiIAiIgCIiAIiIB8g9qOmNbqPeVP7t0stG7GfCWby8zn/GZ6b0hKSXBZnb4ncksf2Ektf8A6a3/ANSz/wCZmsfOfH22zy49sv6nQl3IvqQtNoQb9jLx7vgg5wcnH0PJA78GeqOicA2tkgvkoSoILMwPqOHYHnsxnRVrza/utHU2ofsdn+jX++w+EfrLB072Ea3D9Rt3jv8AZ6srSPkx+Kz9BO3T6S+xL/yvJFySIDTa/e3udFSb3HBFfFS+Q3WfCP1MsOh9hmt8XUbi4/3enKUj5Mfis/HAlx0mkrqUV1IqKOyqAB+Qm+a9Ghqp3W78shKbZo0ejrpQV1IqIOyqAAPwE3xE7CAiIgCIiAIiIAiIgCIiAIiIAiIgCIiAIiIAiIgCIiAIiIAiIgHynqN1jaq2jT0vbdvclQMKoLEhnc8KMcyb6f7BNZhuoXe8H+wqylX0ZvicflLytYBJAAJ5JA7+WT68T1OSrRVVy6sZfkk5M0aPR11IK6kVEHZVAA/ITfETrIiIiAIiIAiIgCIiAIiIAiIgCIiAIiIAiIgCIiAIiIAiIgCIiAIiIAiIgH//2Q==">
            <a:hlinkClick r:id="rId3"/>
          </p:cNvPr>
          <p:cNvSpPr>
            <a:spLocks noChangeAspect="1" noChangeArrowheads="1"/>
          </p:cNvSpPr>
          <p:nvPr/>
        </p:nvSpPr>
        <p:spPr bwMode="auto">
          <a:xfrm>
            <a:off x="117475" y="-1820863"/>
            <a:ext cx="5286375" cy="380047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7" name="AutoShape 4" descr="data:image/jpeg;base64,/9j/4AAQSkZJRgABAQAAAQABAAD/2wCEAAkGBxISEhUQEBITFhUXGBUaGRQVFxYYFRwaFxYYFhcWHBgdHCggGholGxgXITEhJSkrLi4uGSA0ODMtNygtLisBCgoKDg0OGxAQGywmICQsNy83LTcvLDQ3LiwuLzQuLSw2NCwsLC4sLCw0LTQuMCwsNywuLC4sLCw2MTc0LC8sLP/AABEIAL4BCQMBIgACEQEDEQH/xAAcAAEAAgMBAQEAAAAAAAAAAAAABQYBAwQCBwj/xABCEAACAgEDAgMFBgQCBwkBAAABAgADEQQSIQUxIkFRBhMyYXEUUoGRodEjQmJysfAzQ1NUgqLhJDREZHOSssHSF//EABoBAQADAQEBAAAAAAAAAAAAAAACAwUEAQb/xAAxEQACAgEDAwEFCAIDAAAAAAAAAQIDEQQhMRJBUYEFImFxsRMjMqHB0eHwUpEUM0L/2gAMAwEAAhEDEQA/APuMTEQDMTEQDMTEQDMTEQDMTEQDMTEQDMTEQDMTEQDMTEQDMTEQDMTEQDMTEQDMTEQDMTEQDMTEQDMTyzADJIA9T2le6p7TKuVpwx+8fh/D1lN2orpj1TeD1Rb4J7UahUUs7BVHck4E1/bq/vCfKev+0xJYsWsZSBgBti7seYUgfEvAyeRxKJ9of1b/AJpzUayV2XGOF8e5NwwfpqIid5WIiIAiIgCIiAIiIAiIgCIiAIiIAiIgCIiAIiIAiIgCIiAIniywKMsQAPMnAkH1D2lReKhuP3jwv7mU3aiulZm8Hqi3wTjuAMkgD1PAkH1H2kRfDUN59T8P7mVrWa+y05difl5D6CQvXNI9teK2IYMDtzhWHYqfLscjORkDIMxLvbDnLoq91eWXxq8m7r/tRz42LtwQgOEAJ7k9gAASe5wrHylau1WpvZkXeoz4dmNgKNtZWfbg8hhyTkFSF7yQHTKalNuoZVGF3AtioFWY5HAOTuOQMA5PHJE5G64XotPT6SRUoKMyFamAPiCDgkgc+WZyRll9UV1P/J8Esdjq0XQFUBbXLjJ8BwKz4SgJXnJCeHvg98ZlQwPQTfr/AGg3LRrCprtQZHJNNqHh0DeT/I88efE5feD0mlo6blly3b/krm0fqCIibRSIiIAiIgCIiAIiIAiIgCIiAIiIAiIgCIiAIiIAieLLAoySAB5ngSD6h7SKvhqG4/ePw/uZTdqK6Y5m8Hqi3wTj2BRliAB3J4Eg9f7SIvFQ3H1PC/uZSete1QwzvYbNu7hfg3AE7MgbQ3B478Y74lc1F+o1LPTlhlgu1VzUAByWfuTuCMAThkcDb3xlWa+2z/rXTHy+fRFqrS5LJ1z2oHJewOw/kBG0HAOD5J4TuyecAnnEitJ1G5ryrLuTgYr8SKeN2XKjJHfORwwAUnMxpOhog97qdgKhT4SQq7Ocl+M8ZB4CkADHAmvTdeWxhToqSaxkG4KEoTg8gHG/nGQMTNfTPPTmb7yfBbjBPWWBRliAMgcnHJ4A+srPWvajFavpdjBrDUbLNwWthx4lxnHnmRXX+o2mlqNWoXUUsttbj4LFRuSvzAJ4nT1Tp4F2QrNp9aoDhQTssxuW0AdvXP1inSwhh2b/AEePrtuvlgORp6zTqPDpdbYltWoO1LVQKa7e6cDuuePpmcfSupMHBuOpv1VZZF0qDbWuPDuOMDBB7n/rJbS9GvIqbqF6CrTkFVGPEU4V3c/4Cdmu65WrMtIHvGIBYoe+FOdvBs/hksMH+XHmJerNuiKUvitl9O65wRx5M9H6Lt96LFX3N21vs7AMEcj+IM9iM+kqWweglt6Ut7XGzJdG43NlBxwdqEk4yMr2yG5J4lVnRo5SUp9Tzxx/fqRmfpuIibxQIiIAiIgCIiAIiIAiIgCIiAIiIAiIgCJ5ssAGSQAO5JwJBdQ9pEXw1DefvHhf3Mpu1FdKzN4PVFvgnLLAoLMQAO5PAkF1D2kUeGkbj948L+5/SVvUdRa/xM+4ZPYjaCOCMDjImqYOq9syfu1LHxfJfGldzo1msstObGJ+XkPoO055iZmJOcpvqk8suSxwRSdCr95Y55SzO6oquw7viByMkE5bbwMkmSYXAwOB6T3MT2dkp/iYweWUEEEZB7j6z5vqtEmnvbSan7RZSPHp6Kydr7mJKkDk4Pz8j6z6SZ5KjOcDPbPn+cu02pdOfDPGskENCdZQV1unFfi8ChtzqMDB3Y4bvmeL+s101tXSpIqUjJ7DYCvIJ3FcjaWxgEj54sBkVq6tPS51FjbS3luOGbbtyEHxMVwOx7fWTrsU5Ykm12ivJ49iG+w36hiHL7SV/ibyECgZBVOxJ8DgjkNuGeOZFdPRpgGuYMxxjKjJIzgJWMnIJPPJ55MmundH1urwUT7NSf8AW2rm0j+iry+rS49A9ktNpTvVTZae99p3WH6H+UfIYmxVoLrV957sfC5/j+7FUrEuCodN6FrdVg7fslR/nsG69h/TX2T6tJD/APlek/2uo/8Acn/5l9iatOmqpj0wRU5N8iIidBEREQBERAEREAREQBERAEREARPFlgUZYgAeZ4Eg9f7SKvFQ3H7x4X9z+kpu1FdKzN4PVFvgnLLAoJYgAeZOBILqHtIq+Gobz6n4f3MqHtD7QMoVrizbmwoBAXOCfPgcA/M+WTK1r7tRezUqHTwg4XsyszIXDkDOAyNtOD4GBHMyrPaFlq+692P+T/YtVaXJYOve1GCwsL2OqlvdoOAMEj+kEgHAzk485XLOpW6lnRVt2YK7K8LnecqbGYEqpQjxL5q2D8M6NF7OKP41xWojJ2VNhFUquVDkAgbgzeHb8ZHbOe3qXVqtJVSypmlmVN1ZGxFPZuO4+kz+qHV7uZzfd+SzHobeg6CyhNljqw4xtBHbjPJwMgDwqAB8+54us+0Tpd9k01JsvK7vEQlYX7xJOWA+XoeZEfYl12u1NWqd9tOz3VSsVXaR8fHc8g5+c5PafptT1mmj3tl2iCl9xYs1dnLV7hyeOcDsCQJ7GmErs27trPGyzx39Owy8bFx6Drve14e2my1Diw0nKBu+B+GB+BklKr7PV6ksnutPXpNKvJRhm5xjz+765PPHnJTWdeqVlRCHZiR4WXaCMAgtnvkjwgFue2Jx3adu1qG/6foiSe25LTTp9UlgJrYMASCVORkdxnsZVV1eo1LAmp9qgn3a2FF38IQbFI3FHU5U4OHPB2jMp0/RLo1L2XAJjG3gKPMDJyx28hQMYHkTzPZ6VQWJP3vCHUTU0azWV1LutdVHqT+gHcn5CZ6fpNZrP+7Ve6qP/iLwRkeqVd2+pwJbOh+xen07C19193+2uwxH9i/Cg+gnbpfY9k97Nl+f8EJWpcFU6f07W6zmmv3FR/19y+Mj1Srv+LcS3dB9j9Npj7zBtu877vE//D5IPkBLDiZn0FGlqoXuL17lEpOXIiInQREREAREQBERAEREAREQBERAETy7gDJIAHme0hNf7RIvhqG8+v8AL+5lVt9dSzN4PVFvgm3sAGSQAPM8CQfUPaNF8NQ3H7x+H9zKb1v2l8RV2Z3xkVr25ztGfhBJBA8yZXD1a298ItuwLuCV4DNvCmveW42cWKSDjkGZVuvtsX3S6V5Zaq0uS339Ta8ktZu2nBAIwp74wOx5E1SJ6F0x6AQzjb2CjJxz4cknAIHHAGe5yTM9S6v7uwaetC1rVu6g8IdoJC575ODMWyErLWk+r4lywkduv09diFbfhGCTuK42nIO4EEfXMh+qdar0+lNukWu1UIG2thtXJ7nGfP8AxlY6prxqF02qvLGgt7u+oMyorj+fAOcEHPPkMec7epdMpo11FdKgJqVeu2lTwVx8WPLvnP8ATn1nXXpVHEbG3y8dtuVzyRcvBjSasX2GjVav3zXoV9zp0zTWGG4OWx8QIHPfnmR3S+kXmq/S1uN9ZK26ew/w3B5S1D/I3n6cDPeSfRei6+tW01ZqprDtnUbQbXXPGAPl5ntn5Sx9N01CWYVveXqgR7TkuQvkzDjd2478D0ltl6q6lXh/L4d+El9TzGSvdI9nrL6q7LzdptTVmsWqQGdB8ORnyBxnzx5iTOn0FegpttQPa5w1ju2XbnG4nyVQSeATjPcycmvUWIqk2FQuOS2AuPnmZ09VZbLD4b4/TyWdKRWdRdqNSVRcbTu+DIVWCB1S1T4sEqMZAytpyAQJup6FXWu/Vuu1QirgmsBUDgBnBy7bXKnsCB2kt0jTXXqK+nadVqHHv7F93QP7FA3P+Alu6P7DUVsLdSx1Nw7NYB7tT/RX8I+vJmvTpL7Fhe5H8/4KZTS+JVel6XU6oBdFSK6u32i4Fa8f0V/E/wCglt6L7E6elhdcTqLh/rLeQv8AZX8K/lmWcCZmpp9HVR+Bb+e5VKbkYxMxE6iIiIgCIiAIiIAiIgCIiAIiIAiYJkTr+uKnhTxN/wAoldlsK1mTwepN8Eq7gDJIA9T2kNrvaBB4ahvb1/l/c/55kFq9a9vxsW9FHCj/AD/kzQtTHjsJj6j2o3tUvUujV5Ofr/XCgD3szZbCouAoOCeSTtXgHnk/Uyt9Ru1GoLVKrVqFXKrnxBmZd4c4JwCjbePgYESz6zQo67HBIyDwSDkEEEEcg5HeeErCgIgCqOwHAmf/AMjHvNZl8SzpK/oPZxc77MVnJwlRwqgqoKhsZGWUt4cY3H1M2da6oNItaV1bi52oAQqA57E+WSf8eZNtIv2g6aNRQ1Xn3X+4cj8+34ypXfaWL7XdZPWsLYg2rbUl9PqNUguPjRKc4rKepB8R5HB5GMgzgGvs+2aRNSNt1bMjHydXGEcH8/8APA6ei6fVGpa9PTXphgB72GbGPqFPP58emJZepbET39lYsaoEg7RuHbcRnt6/Kdc7VXLo2ecrCxtlY+WH43IYzuQb+zTG7UINv2bULk88rZnIKr8jz5cH5Rp6tFofEh97dnYXLqXBxnBJOKxgHjucY57T1qtZqL9iLlFc/FVuymUfG/IB27trhsAEAj0J9aH2fwobUFUVVOErJXbudbTmwEZCspC4xgE88yLk1HF0vRd+x78jVqNfqL3917o7Q5DKrEKdhDgM4wyb6z58Z2+pA7dB0n3TfaLHFeOSoIIAHABsbJ5UJuxjJXOZ29LD3fwum0b1HBtOU06/8fdz8h+ctfSvYSvIt1znU2DkIRtoU/Kv+b6tmdNOkttWEuiP5v0ISml8StaJ9Rqjt0NO9ex1FmUoH0Pd/oJaOk+wlSkW6xjqbRyN4xSp/pq7ficmWxEAAAAAHYDgT1NTTaKmj8K38lcpuXJhVA4EzETrICIiAIiIAiIgCIiAIiIAiIgCJhmA5Mhtd19F8NQ943y+H8/P8JXbdCtZm8HqTfBMs2OTIbX+0NacJ4z8vh/Pz/CVfq3Wici6znGRUn6DHbPBxnvIiy62zw1rgMM5XO7ByjHkDONysCMfiOZmWa6yzalYXl/sWqtL8RPavrT2uKi3J52gHAHOM47ZwcZ7zKaX15kdR0vBFj7a9vlWeMcHO5hkc7u2ODjM3dQ60qVNbUVt24yFYcZOMn5TPnF2S3bky2OOxJKgEw7SD6d1Im1RberNYPDVWMoo75Lev19ZMHv9ZXbBw2JmvUHkTTdN1h8QkfZq0De7J8Z8gCcA5wSf5QccZ7zmabbwD208zJM8kyho8MmeXIwc4xjnPbHnn5Tjo1j3v7vRVNe/mw4pX+6w8fgMmWLpvsJvw/UbPfHv7hMrQPqPis+p/KaOm9mW27v3UQlYkVfpal/4PTNP7wDu48FCn1az+Y/IZMtXTPYNSRZ1Cz37DkVAbdOp/s7v9W/KXGihUUIihVHAVQAB9AJsm/Roqqd0svy+SiU2zxVUqgKoAA4AAAAHoB5T3ETrICIiAIiIAiIgCIiAIiIAiIgCIiAYJkRruvVpwnjP/L+fn+EqPtH7RkO6WWcKxArUgH4iFzkjHbu3E0127gGHYgGYuq9pyjtXH1ZbGC7knreovb8bZH3Rwv5ef45lcv19zWPSpCkfCoHxDHm3JAIJ8WAAR3PaSYfEi9T7UadCQCWxjcyDco9Mt+2Zlwsssk211Ms4Nuj6TgBnYqPAWQY5K4cgn0Dhjx94zs0+v0yP9mRlRuDtwQCSOBnzOMecq3UdbvuZLve2oQrVVU8K6tzzjnA9frOnqlCYpvuqCDAS2vdkqhOEbI5yPX1xOj7NvCm+f76nhv6lr3sp228e7vC3Kufgydp+n/2BJbVrpqtm2pSbsVjb5q3c/Ttz9Jx6HodiXks4spdNrb/iK48IP3iMDDekk9B0Oipt6Kd3kWJOPpntJucEsJ+iLERnT9Dqq91NYRAGP8cgb2XywPP/AK/KSOq6nXQMPZvdFGRkbjgZyfIHHP0BM49Rq77DbWpAddwFYxkjB53ZyD8LAnaDnHPce16L3LN4NwbYAOdvw5PljJXjuFWJtPez8iRH67W6iwlVXAYD4M7grgoxO4AkK2GyMHBHGDkZp6Jkh2C17c4WrBwODncy5B3bjkAYDHnmdlWsQ/8AZ9DSbnzytXwqfWy0+EfiSZO9O9ibLfF1G3cvf7NSStX/ABv8Vn6CW06a2z8C6Y+SqU0iATXm1zVo621Djvs/0a/32nwj9TJ/p3sI1mH6jbv/APL1ZWkfJj8Vn48S5aPR11IK6kVEHZVAAH4Cb5pafQ1U7pZfllMptmnS6VK1FdaKijsqgAD8BN0ROwgIiIAiIgCIiAIiIAiIgCIiAIiIAiIgCIiAfI9f0wtffvYBGutYqBhs7zgl89uA3yPnxPek1VIY0VkblGdvPOec5PxHzJ+cg/aS5m1t9N5tdd7GumrgOC7fFjnj1+RnVZ05rK0YKtN9YygDZwoPCn1E+Wvr959b5f8Afn8S9PbY436naUr1Nh8Aseu2sfDtPGcefBxz8o0Ouq0wv0t58A5TjO9LBwB6n9519F0LvRdVehT3jucHyzjkfRhx9Jt3aejYNptsRdoYAM4VeTzwBgHsOZJyjvBL/X+1+wS7nD0zolz0adg5qtQvhiMsK3LcY9efP1kppl02lPxGy1jhmZwzceLxZOF7Z9ePOcKa2/UZVWAOWBVRwFIwGJznuAQeMhs7SBzLaLpbEAWvwMnauVwzNvY7wcnB3Y7cMYnJ8WP0RJE7W2ZsMhqOpAt7jQ1Ne44xXxUv99p8I/Uya0fsXZd4uo3bh/u1JKVfR2+Kz9BLdPobLN+EJWJESOq+8c1aOptRZ/N7vArX++0+EfqZK6T2Mtu8XULvD/u1BZa/o7/E/wBOBLhotFXSgrpRUQdlQAD8hOibFOjqr7ZfllMptnNoNBVQgrprWtB2VAAP0nTETqICIiAIiIAiIgCIiAIiIAiIgCIiAIiIAiIgCIiAIiIB8g9qOmNbqPeVP7t0stG7GfCWby8zn/GZ6b0hKSXBZnb4ncksf2Ektf8A6a3/ANSz/wCZmsfOfH22zy49sv6nQl3IvqQtNoQb9jLx7vgg5wcnH0PJA78GeqOicA2tkgvkoSoILMwPqOHYHnsxnRVrza/utHU2ofsdn+jX++w+EfrLB072Ea3D9Rt3jv8AZ6srSPkx+Kz9BO3T6S+xL/yvJFySIDTa/e3udFSb3HBFfFS+Q3WfCP1MsOh9hmt8XUbi4/3enKUj5Mfis/HAlx0mkrqUV1IqKOyqAB+Qm+a9Ghqp3W78shKbZo0ejrpQV1IqIOyqAAPwE3xE7CAiIgCIiAIiIAiIgCIiAIiIAiIgCIiAIiIAiIgCIiAIiIAiIgHynqN1jaq2jT0vbdvclQMKoLEhnc8KMcyb6f7BNZhuoXe8H+wqylX0ZvicflLytYBJAAJ5JA7+WT68T1OSrRVVy6sZfkk5M0aPR11IK6kVEHZVAA/ITfETrIiIiAIiIAiIgCIiAIiIAiIgCIiAIiIAiIgCIiAIiIAiIgCIiAIiIAiIgH//2Q==">
            <a:hlinkClick r:id="rId3"/>
          </p:cNvPr>
          <p:cNvSpPr>
            <a:spLocks noChangeAspect="1" noChangeArrowheads="1"/>
          </p:cNvSpPr>
          <p:nvPr/>
        </p:nvSpPr>
        <p:spPr bwMode="auto">
          <a:xfrm>
            <a:off x="269875" y="-1668463"/>
            <a:ext cx="5286375" cy="380047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 name="AutoShape 6" descr="data:image/jpeg;base64,/9j/4AAQSkZJRgABAQAAAQABAAD/2wCEAAkGBxISEhUQEBITFhUXGBUaGRQVFxYYFRwaFxYYFhcWHBgdHCggGholGxgXITEhJSkrLi4uGSA0ODMtNygtLisBCgoKDg0OGxAQGywmICQsNy83LTcvLDQ3LiwuLzQuLSw2NCwsLC4sLCw0LTQuMCwsNywuLC4sLCw2MTc0LC8sLP/AABEIAL4BCQMBIgACEQEDEQH/xAAcAAEAAgMBAQEAAAAAAAAAAAAABQYBAwQCBwj/xABCEAACAgEDAgMFBgQCBwkBAAABAgADEQQSIQUxIkFRBhMyYXEUUoGRodEjQmJysfAzQ1NUgqLhJDREZHOSssHSF//EABoBAQADAQEBAAAAAAAAAAAAAAACAwUEAQb/xAAxEQACAgEDAwEFCAIDAAAAAAAAAQIDEQQhMRJBUYEFImFxsRMjMqHB0eHwUpEUM0L/2gAMAwEAAhEDEQA/APuMTEQDMTEQDMTEQDMTEQDMTEQDMTEQDMTEQDMTEQDMTEQDMTEQDMTEQDMTEQDMTEQDMTEQDMTEQDMTyzADJIA9T2le6p7TKuVpwx+8fh/D1lN2orpj1TeD1Rb4J7UahUUs7BVHck4E1/bq/vCfKev+0xJYsWsZSBgBti7seYUgfEvAyeRxKJ9of1b/AJpzUayV2XGOF8e5NwwfpqIid5WIiIAiIgCIiAIiIAiIgCIiAIiIAiIgCIiAIiIAiIgCIiAIniywKMsQAPMnAkH1D2lReKhuP3jwv7mU3aiulZm8Hqi3wTjuAMkgD1PAkH1H2kRfDUN59T8P7mVrWa+y05difl5D6CQvXNI9teK2IYMDtzhWHYqfLscjORkDIMxLvbDnLoq91eWXxq8m7r/tRz42LtwQgOEAJ7k9gAASe5wrHylau1WpvZkXeoz4dmNgKNtZWfbg8hhyTkFSF7yQHTKalNuoZVGF3AtioFWY5HAOTuOQMA5PHJE5G64XotPT6SRUoKMyFamAPiCDgkgc+WZyRll9UV1P/J8Esdjq0XQFUBbXLjJ8BwKz4SgJXnJCeHvg98ZlQwPQTfr/AGg3LRrCprtQZHJNNqHh0DeT/I88efE5feD0mlo6blly3b/krm0fqCIibRSIiIAiIgCIiAIiIAiIgCIiAIiIAiIgCIiAIiIAieLLAoySAB5ngSD6h7SKvhqG4/ePw/uZTdqK6Y5m8Hqi3wTj2BRliAB3J4Eg9f7SIvFQ3H1PC/uZSete1QwzvYbNu7hfg3AE7MgbQ3B478Y74lc1F+o1LPTlhlgu1VzUAByWfuTuCMAThkcDb3xlWa+2z/rXTHy+fRFqrS5LJ1z2oHJewOw/kBG0HAOD5J4TuyecAnnEitJ1G5ryrLuTgYr8SKeN2XKjJHfORwwAUnMxpOhog97qdgKhT4SQq7Ocl+M8ZB4CkADHAmvTdeWxhToqSaxkG4KEoTg8gHG/nGQMTNfTPPTmb7yfBbjBPWWBRliAMgcnHJ4A+srPWvajFavpdjBrDUbLNwWthx4lxnHnmRXX+o2mlqNWoXUUsttbj4LFRuSvzAJ4nT1Tp4F2QrNp9aoDhQTssxuW0AdvXP1inSwhh2b/AEePrtuvlgORp6zTqPDpdbYltWoO1LVQKa7e6cDuuePpmcfSupMHBuOpv1VZZF0qDbWuPDuOMDBB7n/rJbS9GvIqbqF6CrTkFVGPEU4V3c/4Cdmu65WrMtIHvGIBYoe+FOdvBs/hksMH+XHmJerNuiKUvitl9O65wRx5M9H6Lt96LFX3N21vs7AMEcj+IM9iM+kqWweglt6Ut7XGzJdG43NlBxwdqEk4yMr2yG5J4lVnRo5SUp9Tzxx/fqRmfpuIibxQIiIAiIgCIiAIiIAiIgCIiAIiIAiIgCJ5ssAGSQAO5JwJBdQ9pEXw1DefvHhf3Mpu1FdKzN4PVFvgnLLAoLMQAO5PAkF1D2kUeGkbj948L+5/SVvUdRa/xM+4ZPYjaCOCMDjImqYOq9syfu1LHxfJfGldzo1msstObGJ+XkPoO055iZmJOcpvqk8suSxwRSdCr95Y55SzO6oquw7viByMkE5bbwMkmSYXAwOB6T3MT2dkp/iYweWUEEEZB7j6z5vqtEmnvbSan7RZSPHp6Kydr7mJKkDk4Pz8j6z6SZ5KjOcDPbPn+cu02pdOfDPGskENCdZQV1unFfi8ChtzqMDB3Y4bvmeL+s101tXSpIqUjJ7DYCvIJ3FcjaWxgEj54sBkVq6tPS51FjbS3luOGbbtyEHxMVwOx7fWTrsU5Ykm12ivJ49iG+w36hiHL7SV/ibyECgZBVOxJ8DgjkNuGeOZFdPRpgGuYMxxjKjJIzgJWMnIJPPJ55MmundH1urwUT7NSf8AW2rm0j+iry+rS49A9ktNpTvVTZae99p3WH6H+UfIYmxVoLrV957sfC5/j+7FUrEuCodN6FrdVg7fslR/nsG69h/TX2T6tJD/APlek/2uo/8Acn/5l9iatOmqpj0wRU5N8iIidBEREQBERAEREAREQBERAEREARPFlgUZYgAeZ4Eg9f7SKvFQ3H7x4X9z+kpu1FdKzN4PVFvgnLLAoJYgAeZOBILqHtIq+Gobz6n4f3MqHtD7QMoVrizbmwoBAXOCfPgcA/M+WTK1r7tRezUqHTwg4XsyszIXDkDOAyNtOD4GBHMyrPaFlq+692P+T/YtVaXJYOve1GCwsL2OqlvdoOAMEj+kEgHAzk485XLOpW6lnRVt2YK7K8LnecqbGYEqpQjxL5q2D8M6NF7OKP41xWojJ2VNhFUquVDkAgbgzeHb8ZHbOe3qXVqtJVSypmlmVN1ZGxFPZuO4+kz+qHV7uZzfd+SzHobeg6CyhNljqw4xtBHbjPJwMgDwqAB8+54us+0Tpd9k01JsvK7vEQlYX7xJOWA+XoeZEfYl12u1NWqd9tOz3VSsVXaR8fHc8g5+c5PafptT1mmj3tl2iCl9xYs1dnLV7hyeOcDsCQJ7GmErs27trPGyzx39Owy8bFx6Drve14e2my1Diw0nKBu+B+GB+BklKr7PV6ksnutPXpNKvJRhm5xjz+765PPHnJTWdeqVlRCHZiR4WXaCMAgtnvkjwgFue2Jx3adu1qG/6foiSe25LTTp9UlgJrYMASCVORkdxnsZVV1eo1LAmp9qgn3a2FF38IQbFI3FHU5U4OHPB2jMp0/RLo1L2XAJjG3gKPMDJyx28hQMYHkTzPZ6VQWJP3vCHUTU0azWV1LutdVHqT+gHcn5CZ6fpNZrP+7Ve6qP/iLwRkeqVd2+pwJbOh+xen07C19193+2uwxH9i/Cg+gnbpfY9k97Nl+f8EJWpcFU6f07W6zmmv3FR/19y+Mj1Srv+LcS3dB9j9Npj7zBtu877vE//D5IPkBLDiZn0FGlqoXuL17lEpOXIiInQREREAREQBERAEREAREQBERAETy7gDJIAHme0hNf7RIvhqG8+v8AL+5lVt9dSzN4PVFvgm3sAGSQAPM8CQfUPaNF8NQ3H7x+H9zKb1v2l8RV2Z3xkVr25ztGfhBJBA8yZXD1a298ItuwLuCV4DNvCmveW42cWKSDjkGZVuvtsX3S6V5Zaq0uS339Ta8ktZu2nBAIwp74wOx5E1SJ6F0x6AQzjb2CjJxz4cknAIHHAGe5yTM9S6v7uwaetC1rVu6g8IdoJC575ODMWyErLWk+r4lywkduv09diFbfhGCTuK42nIO4EEfXMh+qdar0+lNukWu1UIG2thtXJ7nGfP8AxlY6prxqF02qvLGgt7u+oMyorj+fAOcEHPPkMec7epdMpo11FdKgJqVeu2lTwVx8WPLvnP8ATn1nXXpVHEbG3y8dtuVzyRcvBjSasX2GjVav3zXoV9zp0zTWGG4OWx8QIHPfnmR3S+kXmq/S1uN9ZK26ew/w3B5S1D/I3n6cDPeSfRei6+tW01ZqprDtnUbQbXXPGAPl5ntn5Sx9N01CWYVveXqgR7TkuQvkzDjd2478D0ltl6q6lXh/L4d+El9TzGSvdI9nrL6q7LzdptTVmsWqQGdB8ORnyBxnzx5iTOn0FegpttQPa5w1ju2XbnG4nyVQSeATjPcycmvUWIqk2FQuOS2AuPnmZ09VZbLD4b4/TyWdKRWdRdqNSVRcbTu+DIVWCB1S1T4sEqMZAytpyAQJup6FXWu/Vuu1QirgmsBUDgBnBy7bXKnsCB2kt0jTXXqK+nadVqHHv7F93QP7FA3P+Alu6P7DUVsLdSx1Nw7NYB7tT/RX8I+vJmvTpL7Fhe5H8/4KZTS+JVel6XU6oBdFSK6u32i4Fa8f0V/E/wCglt6L7E6elhdcTqLh/rLeQv8AZX8K/lmWcCZmpp9HVR+Bb+e5VKbkYxMxE6iIiIgCIiAIiIAiIgCIiAIiIAiYJkTr+uKnhTxN/wAoldlsK1mTwepN8Eq7gDJIA9T2kNrvaBB4ahvb1/l/c/55kFq9a9vxsW9FHCj/AD/kzQtTHjsJj6j2o3tUvUujV5Ofr/XCgD3szZbCouAoOCeSTtXgHnk/Uyt9Ru1GoLVKrVqFXKrnxBmZd4c4JwCjbePgYESz6zQo67HBIyDwSDkEEEEcg5HeeErCgIgCqOwHAmf/AMjHvNZl8SzpK/oPZxc77MVnJwlRwqgqoKhsZGWUt4cY3H1M2da6oNItaV1bi52oAQqA57E+WSf8eZNtIv2g6aNRQ1Xn3X+4cj8+34ypXfaWL7XdZPWsLYg2rbUl9PqNUguPjRKc4rKepB8R5HB5GMgzgGvs+2aRNSNt1bMjHydXGEcH8/8APA6ei6fVGpa9PTXphgB72GbGPqFPP58emJZepbET39lYsaoEg7RuHbcRnt6/Kdc7VXLo2ecrCxtlY+WH43IYzuQb+zTG7UINv2bULk88rZnIKr8jz5cH5Rp6tFofEh97dnYXLqXBxnBJOKxgHjucY57T1qtZqL9iLlFc/FVuymUfG/IB27trhsAEAj0J9aH2fwobUFUVVOErJXbudbTmwEZCspC4xgE88yLk1HF0vRd+x78jVqNfqL3917o7Q5DKrEKdhDgM4wyb6z58Z2+pA7dB0n3TfaLHFeOSoIIAHABsbJ5UJuxjJXOZ29LD3fwum0b1HBtOU06/8fdz8h+ctfSvYSvIt1znU2DkIRtoU/Kv+b6tmdNOkttWEuiP5v0ISml8StaJ9Rqjt0NO9ex1FmUoH0Pd/oJaOk+wlSkW6xjqbRyN4xSp/pq7ficmWxEAAAAAHYDgT1NTTaKmj8K38lcpuXJhVA4EzETrICIiAIiIAiIgCIiAIiIAiIgCJhmA5Mhtd19F8NQ943y+H8/P8JXbdCtZm8HqTfBMs2OTIbX+0NacJ4z8vh/Pz/CVfq3Wici6znGRUn6DHbPBxnvIiy62zw1rgMM5XO7ByjHkDONysCMfiOZmWa6yzalYXl/sWqtL8RPavrT2uKi3J52gHAHOM47ZwcZ7zKaX15kdR0vBFj7a9vlWeMcHO5hkc7u2ODjM3dQ60qVNbUVt24yFYcZOMn5TPnF2S3bky2OOxJKgEw7SD6d1Im1RberNYPDVWMoo75Lev19ZMHv9ZXbBw2JmvUHkTTdN1h8QkfZq0De7J8Z8gCcA5wSf5QccZ7zmabbwD208zJM8kyho8MmeXIwc4xjnPbHnn5Tjo1j3v7vRVNe/mw4pX+6w8fgMmWLpvsJvw/UbPfHv7hMrQPqPis+p/KaOm9mW27v3UQlYkVfpal/4PTNP7wDu48FCn1az+Y/IZMtXTPYNSRZ1Cz37DkVAbdOp/s7v9W/KXGihUUIihVHAVQAB9AJsm/Roqqd0svy+SiU2zxVUqgKoAA4AAAAHoB5T3ETrICIiAIiIAiIgCIiAIiIAiIgCIiAYJkRruvVpwnjP/L+fn+EqPtH7RkO6WWcKxArUgH4iFzkjHbu3E0127gGHYgGYuq9pyjtXH1ZbGC7knreovb8bZH3Rwv5ef45lcv19zWPSpCkfCoHxDHm3JAIJ8WAAR3PaSYfEi9T7UadCQCWxjcyDco9Mt+2Zlwsssk211Ms4Nuj6TgBnYqPAWQY5K4cgn0Dhjx94zs0+v0yP9mRlRuDtwQCSOBnzOMecq3UdbvuZLve2oQrVVU8K6tzzjnA9frOnqlCYpvuqCDAS2vdkqhOEbI5yPX1xOj7NvCm+f76nhv6lr3sp228e7vC3Kufgydp+n/2BJbVrpqtm2pSbsVjb5q3c/Ttz9Jx6HodiXks4spdNrb/iK48IP3iMDDekk9B0Oipt6Kd3kWJOPpntJucEsJ+iLERnT9Dqq91NYRAGP8cgb2XywPP/AK/KSOq6nXQMPZvdFGRkbjgZyfIHHP0BM49Rq77DbWpAddwFYxkjB53ZyD8LAnaDnHPce16L3LN4NwbYAOdvw5PljJXjuFWJtPez8iRH67W6iwlVXAYD4M7grgoxO4AkK2GyMHBHGDkZp6Jkh2C17c4WrBwODncy5B3bjkAYDHnmdlWsQ/8AZ9DSbnzytXwqfWy0+EfiSZO9O9ibLfF1G3cvf7NSStX/ABv8Vn6CW06a2z8C6Y+SqU0iATXm1zVo621Djvs/0a/32nwj9TJ/p3sI1mH6jbv/APL1ZWkfJj8Vn48S5aPR11IK6kVEHZVAAH4Cb5pafQ1U7pZfllMptmnS6VK1FdaKijsqgAD8BN0ROwgIiIAiIgCIiAIiIAiIgCIiAIiIAiIgCIiAfI9f0wtffvYBGutYqBhs7zgl89uA3yPnxPek1VIY0VkblGdvPOec5PxHzJ+cg/aS5m1t9N5tdd7GumrgOC7fFjnj1+RnVZ05rK0YKtN9YygDZwoPCn1E+Wvr959b5f8Afn8S9PbY436naUr1Nh8Aseu2sfDtPGcefBxz8o0Ouq0wv0t58A5TjO9LBwB6n9519F0LvRdVehT3jucHyzjkfRhx9Jt3aejYNptsRdoYAM4VeTzwBgHsOZJyjvBL/X+1+wS7nD0zolz0adg5qtQvhiMsK3LcY9efP1kppl02lPxGy1jhmZwzceLxZOF7Z9ePOcKa2/UZVWAOWBVRwFIwGJznuAQeMhs7SBzLaLpbEAWvwMnauVwzNvY7wcnB3Y7cMYnJ8WP0RJE7W2ZsMhqOpAt7jQ1Ne44xXxUv99p8I/Uya0fsXZd4uo3bh/u1JKVfR2+Kz9BLdPobLN+EJWJESOq+8c1aOptRZ/N7vArX++0+EfqZK6T2Mtu8XULvD/u1BZa/o7/E/wBOBLhotFXSgrpRUQdlQAD8hOibFOjqr7ZfllMptnNoNBVQgrprWtB2VAAP0nTETqICIiAIiIAiIgCIiAIiIAiIgCIiAIiIAiIgCIiAIiIB8g9qOmNbqPeVP7t0stG7GfCWby8zn/GZ6b0hKSXBZnb4ncksf2Ektf8A6a3/ANSz/wCZmsfOfH22zy49sv6nQl3IvqQtNoQb9jLx7vgg5wcnH0PJA78GeqOicA2tkgvkoSoILMwPqOHYHnsxnRVrza/utHU2ofsdn+jX++w+EfrLB072Ea3D9Rt3jv8AZ6srSPkx+Kz9BO3T6S+xL/yvJFySIDTa/e3udFSb3HBFfFS+Q3WfCP1MsOh9hmt8XUbi4/3enKUj5Mfis/HAlx0mkrqUV1IqKOyqAB+Qm+a9Ghqp3W78shKbZo0ejrpQV1IqIOyqAAPwE3xE7CAiIgCIiAIiIAiIgCIiAIiIAiIgCIiAIiIAiIgCIiAIiIAiIgHynqN1jaq2jT0vbdvclQMKoLEhnc8KMcyb6f7BNZhuoXe8H+wqylX0ZvicflLytYBJAAJ5JA7+WT68T1OSrRVVy6sZfkk5M0aPR11IK6kVEHZVAA/ITfETrIiIiAIiIAiIgCIiAIiIAiIgCIiAIiIAiIgCIiAIiIAiIgCIiAIiIAiIgH//2Q==">
            <a:hlinkClick r:id="rId3"/>
          </p:cNvPr>
          <p:cNvSpPr>
            <a:spLocks noChangeAspect="1" noChangeArrowheads="1"/>
          </p:cNvSpPr>
          <p:nvPr/>
        </p:nvSpPr>
        <p:spPr bwMode="auto">
          <a:xfrm>
            <a:off x="323528" y="-1516063"/>
            <a:ext cx="5286375" cy="380047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Nine evidence-based principles for the design of lifelong guidance services</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840312102"/>
              </p:ext>
            </p:extLst>
          </p:nvPr>
        </p:nvGraphicFramePr>
        <p:xfrm>
          <a:off x="251520" y="1222253"/>
          <a:ext cx="8784977" cy="5591123"/>
        </p:xfrm>
        <a:graphic>
          <a:graphicData uri="http://schemas.openxmlformats.org/drawingml/2006/table">
            <a:tbl>
              <a:tblPr firstRow="1" firstCol="1" bandRow="1" bandCol="1">
                <a:tableStyleId>{46F890A9-2807-4EBB-B81D-B2AA78EC7F39}</a:tableStyleId>
              </a:tblPr>
              <a:tblGrid>
                <a:gridCol w="2927691"/>
                <a:gridCol w="2928643"/>
                <a:gridCol w="2928643"/>
              </a:tblGrid>
              <a:tr h="653363">
                <a:tc>
                  <a:txBody>
                    <a:bodyPr/>
                    <a:lstStyle/>
                    <a:p>
                      <a:pPr>
                        <a:lnSpc>
                          <a:spcPct val="115000"/>
                        </a:lnSpc>
                        <a:spcBef>
                          <a:spcPts val="1200"/>
                        </a:spcBef>
                        <a:spcAft>
                          <a:spcPts val="1200"/>
                        </a:spcAft>
                      </a:pPr>
                      <a:r>
                        <a:rPr lang="en-GB" sz="1600" dirty="0">
                          <a:effectLst/>
                        </a:rPr>
                        <a:t>Focus on the individual</a:t>
                      </a:r>
                      <a:endParaRPr lang="en-GB" sz="1600" dirty="0">
                        <a:effectLst/>
                        <a:latin typeface="Arial"/>
                        <a:ea typeface="Calibri"/>
                        <a:cs typeface="Times New Roman"/>
                      </a:endParaRPr>
                    </a:p>
                  </a:txBody>
                  <a:tcPr marL="68580" marR="68580" marT="0" marB="0"/>
                </a:tc>
                <a:tc>
                  <a:txBody>
                    <a:bodyPr/>
                    <a:lstStyle/>
                    <a:p>
                      <a:pPr>
                        <a:lnSpc>
                          <a:spcPct val="115000"/>
                        </a:lnSpc>
                        <a:spcBef>
                          <a:spcPts val="1200"/>
                        </a:spcBef>
                        <a:spcAft>
                          <a:spcPts val="1200"/>
                        </a:spcAft>
                      </a:pPr>
                      <a:r>
                        <a:rPr lang="en-GB" sz="1600">
                          <a:effectLst/>
                        </a:rPr>
                        <a:t>Support learning and progression</a:t>
                      </a:r>
                      <a:endParaRPr lang="en-GB" sz="1600">
                        <a:effectLst/>
                        <a:latin typeface="Arial"/>
                        <a:ea typeface="Calibri"/>
                        <a:cs typeface="Times New Roman"/>
                      </a:endParaRPr>
                    </a:p>
                  </a:txBody>
                  <a:tcPr marL="68580" marR="68580" marT="0" marB="0"/>
                </a:tc>
                <a:tc>
                  <a:txBody>
                    <a:bodyPr/>
                    <a:lstStyle/>
                    <a:p>
                      <a:pPr>
                        <a:lnSpc>
                          <a:spcPct val="115000"/>
                        </a:lnSpc>
                        <a:spcBef>
                          <a:spcPts val="1200"/>
                        </a:spcBef>
                        <a:spcAft>
                          <a:spcPts val="1200"/>
                        </a:spcAft>
                      </a:pPr>
                      <a:r>
                        <a:rPr lang="en-GB" sz="1600">
                          <a:effectLst/>
                        </a:rPr>
                        <a:t>Ensure quality</a:t>
                      </a:r>
                      <a:endParaRPr lang="en-GB" sz="1600">
                        <a:effectLst/>
                        <a:latin typeface="Arial"/>
                        <a:ea typeface="Calibri"/>
                        <a:cs typeface="Times New Roman"/>
                      </a:endParaRPr>
                    </a:p>
                  </a:txBody>
                  <a:tcPr marL="68580" marR="68580" marT="0" marB="0"/>
                </a:tc>
              </a:tr>
              <a:tr h="4747237">
                <a:tc>
                  <a:txBody>
                    <a:bodyPr/>
                    <a:lstStyle/>
                    <a:p>
                      <a:pPr marL="342900" lvl="0" indent="-342900">
                        <a:spcBef>
                          <a:spcPts val="1200"/>
                        </a:spcBef>
                        <a:spcAft>
                          <a:spcPts val="0"/>
                        </a:spcAft>
                        <a:buFont typeface="+mj-lt"/>
                        <a:buAutoNum type="arabicParenR"/>
                      </a:pPr>
                      <a:r>
                        <a:rPr lang="en-GB" sz="1800" b="0" dirty="0">
                          <a:effectLst/>
                        </a:rPr>
                        <a:t>Lifelong guidance is most effective where it is genuinely lifelong and progressive. </a:t>
                      </a:r>
                    </a:p>
                    <a:p>
                      <a:pPr marL="342900" lvl="0" indent="-342900">
                        <a:spcAft>
                          <a:spcPts val="0"/>
                        </a:spcAft>
                        <a:buFont typeface="+mj-lt"/>
                        <a:buAutoNum type="arabicParenR"/>
                      </a:pPr>
                      <a:r>
                        <a:rPr lang="en-GB" sz="1800" b="0" dirty="0">
                          <a:effectLst/>
                        </a:rPr>
                        <a:t>Lifelong guidance is most effective where it connects meaningfully to the wider experience and lives of the individuals who participate in it.</a:t>
                      </a:r>
                    </a:p>
                    <a:p>
                      <a:pPr marL="342900" lvl="0" indent="-342900">
                        <a:spcAft>
                          <a:spcPts val="0"/>
                        </a:spcAft>
                        <a:buFont typeface="+mj-lt"/>
                        <a:buAutoNum type="arabicParenR"/>
                      </a:pPr>
                      <a:r>
                        <a:rPr lang="en-GB" sz="1800" b="0" dirty="0">
                          <a:effectLst/>
                        </a:rPr>
                        <a:t>Lifelong guidance is most effective where it is able to recognise the diversity of individuals and to provide services relevant to individual needs.</a:t>
                      </a:r>
                      <a:endParaRPr lang="en-GB" sz="1800" b="0" dirty="0">
                        <a:effectLst/>
                        <a:latin typeface="Arial"/>
                        <a:ea typeface="Calibri"/>
                        <a:cs typeface="Times New Roman"/>
                      </a:endParaRPr>
                    </a:p>
                  </a:txBody>
                  <a:tcPr marL="68580" marR="68580" marT="0" marB="0"/>
                </a:tc>
                <a:tc>
                  <a:txBody>
                    <a:bodyPr/>
                    <a:lstStyle/>
                    <a:p>
                      <a:pPr marL="342900" lvl="0" indent="-342900">
                        <a:spcAft>
                          <a:spcPts val="0"/>
                        </a:spcAft>
                        <a:buFont typeface="+mj-lt"/>
                        <a:buAutoNum type="arabicParenR" startAt="4"/>
                      </a:pPr>
                      <a:r>
                        <a:rPr lang="en-GB" sz="1800" dirty="0">
                          <a:effectLst/>
                        </a:rPr>
                        <a:t>Lifelong guidance is not one intervention, but many, and works most effectively when a range of interventions are combined.</a:t>
                      </a:r>
                    </a:p>
                    <a:p>
                      <a:pPr marL="342900" lvl="0" indent="-342900">
                        <a:spcAft>
                          <a:spcPts val="0"/>
                        </a:spcAft>
                        <a:buFont typeface="+mj-lt"/>
                        <a:buAutoNum type="arabicParenR" startAt="4"/>
                      </a:pPr>
                      <a:r>
                        <a:rPr lang="en-GB" sz="1800" dirty="0">
                          <a:effectLst/>
                        </a:rPr>
                        <a:t>A key aim of lifelong guidance programmes should be the acquisition of career management skills.</a:t>
                      </a:r>
                    </a:p>
                    <a:p>
                      <a:pPr marL="342900" lvl="0" indent="-342900">
                        <a:spcAft>
                          <a:spcPts val="0"/>
                        </a:spcAft>
                        <a:buFont typeface="+mj-lt"/>
                        <a:buAutoNum type="arabicParenR" startAt="4"/>
                      </a:pPr>
                      <a:r>
                        <a:rPr lang="en-GB" sz="1800" dirty="0">
                          <a:effectLst/>
                        </a:rPr>
                        <a:t>Lifelong guidance needs to be holistic and well-integrated into other support services.</a:t>
                      </a:r>
                      <a:endParaRPr lang="en-GB" sz="1800" dirty="0">
                        <a:effectLst/>
                        <a:latin typeface="Arial"/>
                        <a:ea typeface="Calibri"/>
                        <a:cs typeface="Times New Roman"/>
                      </a:endParaRPr>
                    </a:p>
                  </a:txBody>
                  <a:tcPr marL="68580" marR="68580" marT="0" marB="0"/>
                </a:tc>
                <a:tc>
                  <a:txBody>
                    <a:bodyPr/>
                    <a:lstStyle/>
                    <a:p>
                      <a:pPr marL="342900" lvl="0" indent="-342900">
                        <a:spcAft>
                          <a:spcPts val="0"/>
                        </a:spcAft>
                        <a:buFont typeface="+mj-lt"/>
                        <a:buAutoNum type="arabicParenR" startAt="7"/>
                      </a:pPr>
                      <a:r>
                        <a:rPr lang="en-GB" sz="1800" dirty="0">
                          <a:effectLst/>
                        </a:rPr>
                        <a:t>The skills, training and dispositions of the practitioners who deliver lifelong guidance are critical to its success. </a:t>
                      </a:r>
                    </a:p>
                    <a:p>
                      <a:pPr marL="342900" lvl="0" indent="-342900">
                        <a:spcAft>
                          <a:spcPts val="0"/>
                        </a:spcAft>
                        <a:buFont typeface="+mj-lt"/>
                        <a:buAutoNum type="arabicParenR" startAt="7"/>
                      </a:pPr>
                      <a:r>
                        <a:rPr lang="en-GB" sz="1800" dirty="0">
                          <a:effectLst/>
                        </a:rPr>
                        <a:t>Lifelong guidance is dependent on access to good-quality career information.</a:t>
                      </a:r>
                    </a:p>
                    <a:p>
                      <a:pPr marL="342900" lvl="0" indent="-342900">
                        <a:spcAft>
                          <a:spcPts val="1200"/>
                        </a:spcAft>
                        <a:buFont typeface="+mj-lt"/>
                        <a:buAutoNum type="arabicParenR" startAt="7"/>
                      </a:pPr>
                      <a:r>
                        <a:rPr lang="en-GB" sz="1800" dirty="0">
                          <a:effectLst/>
                        </a:rPr>
                        <a:t>Lifelong guidance should be quality-assured and evaluated to ensure its effectiveness and to support continuous improvement. </a:t>
                      </a:r>
                      <a:endParaRPr lang="en-GB" sz="1800" dirty="0">
                        <a:effectLst/>
                        <a:latin typeface="Arial"/>
                        <a:ea typeface="Calibri"/>
                        <a:cs typeface="Times New Roman"/>
                      </a:endParaRPr>
                    </a:p>
                  </a:txBody>
                  <a:tcPr marL="68580" marR="68580" marT="0" marB="0"/>
                </a:tc>
              </a:tr>
            </a:tbl>
          </a:graphicData>
        </a:graphic>
      </p:graphicFrame>
      <p:sp>
        <p:nvSpPr>
          <p:cNvPr id="6" name="Rectangle 5"/>
          <p:cNvSpPr/>
          <p:nvPr/>
        </p:nvSpPr>
        <p:spPr bwMode="auto">
          <a:xfrm>
            <a:off x="6156176" y="1916832"/>
            <a:ext cx="2808312" cy="4824536"/>
          </a:xfrm>
          <a:prstGeom prst="rect">
            <a:avLst/>
          </a:prstGeom>
          <a:solidFill>
            <a:srgbClr val="E8E7E3"/>
          </a:solidFill>
          <a:ln w="9525" cap="flat" cmpd="sng" algn="ctr">
            <a:solidFill>
              <a:srgbClr val="E8E7E3"/>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800" b="1" i="0" u="none" strike="noStrike" cap="none" normalizeH="0" baseline="0" smtClean="0">
              <a:ln>
                <a:noFill/>
              </a:ln>
              <a:solidFill>
                <a:schemeClr val="tx1"/>
              </a:solidFill>
              <a:effectLst/>
              <a:latin typeface="Arial" charset="0"/>
            </a:endParaRPr>
          </a:p>
        </p:txBody>
      </p:sp>
      <p:sp>
        <p:nvSpPr>
          <p:cNvPr id="7" name="Rectangle 6"/>
          <p:cNvSpPr/>
          <p:nvPr/>
        </p:nvSpPr>
        <p:spPr bwMode="auto">
          <a:xfrm>
            <a:off x="323528" y="1916832"/>
            <a:ext cx="2808312" cy="4941168"/>
          </a:xfrm>
          <a:prstGeom prst="rect">
            <a:avLst/>
          </a:prstGeom>
          <a:solidFill>
            <a:srgbClr val="E8E7E3">
              <a:alpha val="60000"/>
            </a:srgbClr>
          </a:solidFill>
          <a:ln w="9525" cap="flat" cmpd="sng" algn="ctr">
            <a:solidFill>
              <a:srgbClr val="E8E7E3"/>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800" b="1"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4173228226"/>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Nine evidence-based principles for the design of lifelong guidance services</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103273610"/>
              </p:ext>
            </p:extLst>
          </p:nvPr>
        </p:nvGraphicFramePr>
        <p:xfrm>
          <a:off x="251520" y="1222253"/>
          <a:ext cx="8784977" cy="5591123"/>
        </p:xfrm>
        <a:graphic>
          <a:graphicData uri="http://schemas.openxmlformats.org/drawingml/2006/table">
            <a:tbl>
              <a:tblPr firstRow="1" firstCol="1" bandRow="1" bandCol="1">
                <a:tableStyleId>{46F890A9-2807-4EBB-B81D-B2AA78EC7F39}</a:tableStyleId>
              </a:tblPr>
              <a:tblGrid>
                <a:gridCol w="2927691"/>
                <a:gridCol w="2928643"/>
                <a:gridCol w="2928643"/>
              </a:tblGrid>
              <a:tr h="653363">
                <a:tc>
                  <a:txBody>
                    <a:bodyPr/>
                    <a:lstStyle/>
                    <a:p>
                      <a:pPr>
                        <a:lnSpc>
                          <a:spcPct val="115000"/>
                        </a:lnSpc>
                        <a:spcBef>
                          <a:spcPts val="1200"/>
                        </a:spcBef>
                        <a:spcAft>
                          <a:spcPts val="1200"/>
                        </a:spcAft>
                      </a:pPr>
                      <a:r>
                        <a:rPr lang="en-GB" sz="1600" dirty="0">
                          <a:effectLst/>
                        </a:rPr>
                        <a:t>Focus on the individual</a:t>
                      </a:r>
                      <a:endParaRPr lang="en-GB" sz="1600" dirty="0">
                        <a:effectLst/>
                        <a:latin typeface="Arial"/>
                        <a:ea typeface="Calibri"/>
                        <a:cs typeface="Times New Roman"/>
                      </a:endParaRPr>
                    </a:p>
                  </a:txBody>
                  <a:tcPr marL="68580" marR="68580" marT="0" marB="0"/>
                </a:tc>
                <a:tc>
                  <a:txBody>
                    <a:bodyPr/>
                    <a:lstStyle/>
                    <a:p>
                      <a:pPr>
                        <a:lnSpc>
                          <a:spcPct val="115000"/>
                        </a:lnSpc>
                        <a:spcBef>
                          <a:spcPts val="1200"/>
                        </a:spcBef>
                        <a:spcAft>
                          <a:spcPts val="1200"/>
                        </a:spcAft>
                      </a:pPr>
                      <a:r>
                        <a:rPr lang="en-GB" sz="1600">
                          <a:effectLst/>
                        </a:rPr>
                        <a:t>Support learning and progression</a:t>
                      </a:r>
                      <a:endParaRPr lang="en-GB" sz="1600">
                        <a:effectLst/>
                        <a:latin typeface="Arial"/>
                        <a:ea typeface="Calibri"/>
                        <a:cs typeface="Times New Roman"/>
                      </a:endParaRPr>
                    </a:p>
                  </a:txBody>
                  <a:tcPr marL="68580" marR="68580" marT="0" marB="0"/>
                </a:tc>
                <a:tc>
                  <a:txBody>
                    <a:bodyPr/>
                    <a:lstStyle/>
                    <a:p>
                      <a:pPr>
                        <a:lnSpc>
                          <a:spcPct val="115000"/>
                        </a:lnSpc>
                        <a:spcBef>
                          <a:spcPts val="1200"/>
                        </a:spcBef>
                        <a:spcAft>
                          <a:spcPts val="1200"/>
                        </a:spcAft>
                      </a:pPr>
                      <a:r>
                        <a:rPr lang="en-GB" sz="1600">
                          <a:effectLst/>
                        </a:rPr>
                        <a:t>Ensure quality</a:t>
                      </a:r>
                      <a:endParaRPr lang="en-GB" sz="1600">
                        <a:effectLst/>
                        <a:latin typeface="Arial"/>
                        <a:ea typeface="Calibri"/>
                        <a:cs typeface="Times New Roman"/>
                      </a:endParaRPr>
                    </a:p>
                  </a:txBody>
                  <a:tcPr marL="68580" marR="68580" marT="0" marB="0"/>
                </a:tc>
              </a:tr>
              <a:tr h="4747237">
                <a:tc>
                  <a:txBody>
                    <a:bodyPr/>
                    <a:lstStyle/>
                    <a:p>
                      <a:pPr marL="342900" lvl="0" indent="-342900">
                        <a:spcBef>
                          <a:spcPts val="1200"/>
                        </a:spcBef>
                        <a:spcAft>
                          <a:spcPts val="0"/>
                        </a:spcAft>
                        <a:buFont typeface="+mj-lt"/>
                        <a:buAutoNum type="arabicParenR"/>
                      </a:pPr>
                      <a:r>
                        <a:rPr lang="en-GB" sz="1800" b="0" dirty="0">
                          <a:effectLst/>
                        </a:rPr>
                        <a:t>Lifelong guidance is most effective where it is genuinely lifelong and progressive. </a:t>
                      </a:r>
                    </a:p>
                    <a:p>
                      <a:pPr marL="342900" lvl="0" indent="-342900">
                        <a:spcAft>
                          <a:spcPts val="0"/>
                        </a:spcAft>
                        <a:buFont typeface="+mj-lt"/>
                        <a:buAutoNum type="arabicParenR"/>
                      </a:pPr>
                      <a:r>
                        <a:rPr lang="en-GB" sz="1800" b="0" dirty="0">
                          <a:effectLst/>
                        </a:rPr>
                        <a:t>Lifelong guidance is most effective where it connects meaningfully to the wider experience and lives of the individuals who participate in it.</a:t>
                      </a:r>
                    </a:p>
                    <a:p>
                      <a:pPr marL="342900" lvl="0" indent="-342900">
                        <a:spcAft>
                          <a:spcPts val="0"/>
                        </a:spcAft>
                        <a:buFont typeface="+mj-lt"/>
                        <a:buAutoNum type="arabicParenR"/>
                      </a:pPr>
                      <a:r>
                        <a:rPr lang="en-GB" sz="1800" b="0" dirty="0">
                          <a:effectLst/>
                        </a:rPr>
                        <a:t>Lifelong guidance is most effective where it is able to recognise the diversity of individuals and to provide services relevant to individual needs.</a:t>
                      </a:r>
                      <a:endParaRPr lang="en-GB" sz="1800" b="0" dirty="0">
                        <a:effectLst/>
                        <a:latin typeface="Arial"/>
                        <a:ea typeface="Calibri"/>
                        <a:cs typeface="Times New Roman"/>
                      </a:endParaRPr>
                    </a:p>
                  </a:txBody>
                  <a:tcPr marL="68580" marR="68580" marT="0" marB="0"/>
                </a:tc>
                <a:tc>
                  <a:txBody>
                    <a:bodyPr/>
                    <a:lstStyle/>
                    <a:p>
                      <a:pPr marL="342900" lvl="0" indent="-342900">
                        <a:spcAft>
                          <a:spcPts val="0"/>
                        </a:spcAft>
                        <a:buFont typeface="+mj-lt"/>
                        <a:buAutoNum type="arabicParenR" startAt="4"/>
                      </a:pPr>
                      <a:r>
                        <a:rPr lang="en-GB" sz="1800" dirty="0">
                          <a:effectLst/>
                        </a:rPr>
                        <a:t>Lifelong guidance is not one intervention, but many, and works most effectively when a range of interventions are combined.</a:t>
                      </a:r>
                    </a:p>
                    <a:p>
                      <a:pPr marL="342900" lvl="0" indent="-342900">
                        <a:spcAft>
                          <a:spcPts val="0"/>
                        </a:spcAft>
                        <a:buFont typeface="+mj-lt"/>
                        <a:buAutoNum type="arabicParenR" startAt="4"/>
                      </a:pPr>
                      <a:r>
                        <a:rPr lang="en-GB" sz="1800" dirty="0">
                          <a:effectLst/>
                        </a:rPr>
                        <a:t>A key aim of lifelong guidance programmes should be the acquisition of career management skills.</a:t>
                      </a:r>
                    </a:p>
                    <a:p>
                      <a:pPr marL="342900" lvl="0" indent="-342900">
                        <a:spcAft>
                          <a:spcPts val="0"/>
                        </a:spcAft>
                        <a:buFont typeface="+mj-lt"/>
                        <a:buAutoNum type="arabicParenR" startAt="4"/>
                      </a:pPr>
                      <a:r>
                        <a:rPr lang="en-GB" sz="1800" dirty="0">
                          <a:effectLst/>
                        </a:rPr>
                        <a:t>Lifelong guidance needs to be holistic and well-integrated into other support services.</a:t>
                      </a:r>
                      <a:endParaRPr lang="en-GB" sz="1800" dirty="0">
                        <a:effectLst/>
                        <a:latin typeface="Arial"/>
                        <a:ea typeface="Calibri"/>
                        <a:cs typeface="Times New Roman"/>
                      </a:endParaRPr>
                    </a:p>
                  </a:txBody>
                  <a:tcPr marL="68580" marR="68580" marT="0" marB="0"/>
                </a:tc>
                <a:tc>
                  <a:txBody>
                    <a:bodyPr/>
                    <a:lstStyle/>
                    <a:p>
                      <a:pPr marL="342900" lvl="0" indent="-342900">
                        <a:spcAft>
                          <a:spcPts val="0"/>
                        </a:spcAft>
                        <a:buFont typeface="+mj-lt"/>
                        <a:buAutoNum type="arabicParenR" startAt="7"/>
                      </a:pPr>
                      <a:r>
                        <a:rPr lang="en-GB" sz="1800" dirty="0">
                          <a:effectLst/>
                        </a:rPr>
                        <a:t>The skills, training and dispositions of the practitioners who deliver lifelong guidance are critical to its success. </a:t>
                      </a:r>
                    </a:p>
                    <a:p>
                      <a:pPr marL="342900" lvl="0" indent="-342900">
                        <a:spcAft>
                          <a:spcPts val="0"/>
                        </a:spcAft>
                        <a:buFont typeface="+mj-lt"/>
                        <a:buAutoNum type="arabicParenR" startAt="7"/>
                      </a:pPr>
                      <a:r>
                        <a:rPr lang="en-GB" sz="1800" dirty="0">
                          <a:effectLst/>
                        </a:rPr>
                        <a:t>Lifelong guidance is dependent on access to good-quality career information.</a:t>
                      </a:r>
                    </a:p>
                    <a:p>
                      <a:pPr marL="342900" lvl="0" indent="-342900">
                        <a:spcAft>
                          <a:spcPts val="1200"/>
                        </a:spcAft>
                        <a:buFont typeface="+mj-lt"/>
                        <a:buAutoNum type="arabicParenR" startAt="7"/>
                      </a:pPr>
                      <a:r>
                        <a:rPr lang="en-GB" sz="1800" dirty="0">
                          <a:effectLst/>
                        </a:rPr>
                        <a:t>Lifelong guidance should be quality-assured and evaluated to ensure its effectiveness and to support continuous improvement. </a:t>
                      </a:r>
                      <a:endParaRPr lang="en-GB" sz="1800" dirty="0">
                        <a:effectLst/>
                        <a:latin typeface="Arial"/>
                        <a:ea typeface="Calibri"/>
                        <a:cs typeface="Times New Roman"/>
                      </a:endParaRPr>
                    </a:p>
                  </a:txBody>
                  <a:tcPr marL="68580" marR="68580" marT="0" marB="0"/>
                </a:tc>
              </a:tr>
            </a:tbl>
          </a:graphicData>
        </a:graphic>
      </p:graphicFrame>
      <p:sp>
        <p:nvSpPr>
          <p:cNvPr id="7" name="Rectangle 6"/>
          <p:cNvSpPr/>
          <p:nvPr/>
        </p:nvSpPr>
        <p:spPr bwMode="auto">
          <a:xfrm>
            <a:off x="323528" y="1916832"/>
            <a:ext cx="5832648" cy="4941168"/>
          </a:xfrm>
          <a:prstGeom prst="rect">
            <a:avLst/>
          </a:prstGeom>
          <a:solidFill>
            <a:srgbClr val="E8E7E3">
              <a:alpha val="60000"/>
            </a:srgbClr>
          </a:solidFill>
          <a:ln w="9525" cap="flat" cmpd="sng" algn="ctr">
            <a:solidFill>
              <a:srgbClr val="E8E7E3"/>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800" b="1"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2090970466"/>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Nine evidence-based principles for the design of lifelong guidance services</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730452312"/>
              </p:ext>
            </p:extLst>
          </p:nvPr>
        </p:nvGraphicFramePr>
        <p:xfrm>
          <a:off x="251520" y="1222253"/>
          <a:ext cx="8784977" cy="5591123"/>
        </p:xfrm>
        <a:graphic>
          <a:graphicData uri="http://schemas.openxmlformats.org/drawingml/2006/table">
            <a:tbl>
              <a:tblPr firstRow="1" firstCol="1" bandRow="1" bandCol="1">
                <a:tableStyleId>{46F890A9-2807-4EBB-B81D-B2AA78EC7F39}</a:tableStyleId>
              </a:tblPr>
              <a:tblGrid>
                <a:gridCol w="2927691"/>
                <a:gridCol w="2928643"/>
                <a:gridCol w="2928643"/>
              </a:tblGrid>
              <a:tr h="653363">
                <a:tc>
                  <a:txBody>
                    <a:bodyPr/>
                    <a:lstStyle/>
                    <a:p>
                      <a:pPr>
                        <a:lnSpc>
                          <a:spcPct val="115000"/>
                        </a:lnSpc>
                        <a:spcBef>
                          <a:spcPts val="1200"/>
                        </a:spcBef>
                        <a:spcAft>
                          <a:spcPts val="1200"/>
                        </a:spcAft>
                      </a:pPr>
                      <a:r>
                        <a:rPr lang="en-GB" sz="1600" dirty="0">
                          <a:effectLst/>
                        </a:rPr>
                        <a:t>Focus on the individual</a:t>
                      </a:r>
                      <a:endParaRPr lang="en-GB" sz="1600" dirty="0">
                        <a:effectLst/>
                        <a:latin typeface="Arial"/>
                        <a:ea typeface="Calibri"/>
                        <a:cs typeface="Times New Roman"/>
                      </a:endParaRPr>
                    </a:p>
                  </a:txBody>
                  <a:tcPr marL="68580" marR="68580" marT="0" marB="0"/>
                </a:tc>
                <a:tc>
                  <a:txBody>
                    <a:bodyPr/>
                    <a:lstStyle/>
                    <a:p>
                      <a:pPr>
                        <a:lnSpc>
                          <a:spcPct val="115000"/>
                        </a:lnSpc>
                        <a:spcBef>
                          <a:spcPts val="1200"/>
                        </a:spcBef>
                        <a:spcAft>
                          <a:spcPts val="1200"/>
                        </a:spcAft>
                      </a:pPr>
                      <a:r>
                        <a:rPr lang="en-GB" sz="1600">
                          <a:effectLst/>
                        </a:rPr>
                        <a:t>Support learning and progression</a:t>
                      </a:r>
                      <a:endParaRPr lang="en-GB" sz="1600">
                        <a:effectLst/>
                        <a:latin typeface="Arial"/>
                        <a:ea typeface="Calibri"/>
                        <a:cs typeface="Times New Roman"/>
                      </a:endParaRPr>
                    </a:p>
                  </a:txBody>
                  <a:tcPr marL="68580" marR="68580" marT="0" marB="0"/>
                </a:tc>
                <a:tc>
                  <a:txBody>
                    <a:bodyPr/>
                    <a:lstStyle/>
                    <a:p>
                      <a:pPr>
                        <a:lnSpc>
                          <a:spcPct val="115000"/>
                        </a:lnSpc>
                        <a:spcBef>
                          <a:spcPts val="1200"/>
                        </a:spcBef>
                        <a:spcAft>
                          <a:spcPts val="1200"/>
                        </a:spcAft>
                      </a:pPr>
                      <a:r>
                        <a:rPr lang="en-GB" sz="1600">
                          <a:effectLst/>
                        </a:rPr>
                        <a:t>Ensure quality</a:t>
                      </a:r>
                      <a:endParaRPr lang="en-GB" sz="1600">
                        <a:effectLst/>
                        <a:latin typeface="Arial"/>
                        <a:ea typeface="Calibri"/>
                        <a:cs typeface="Times New Roman"/>
                      </a:endParaRPr>
                    </a:p>
                  </a:txBody>
                  <a:tcPr marL="68580" marR="68580" marT="0" marB="0"/>
                </a:tc>
              </a:tr>
              <a:tr h="4747237">
                <a:tc>
                  <a:txBody>
                    <a:bodyPr/>
                    <a:lstStyle/>
                    <a:p>
                      <a:pPr marL="342900" lvl="0" indent="-342900">
                        <a:spcBef>
                          <a:spcPts val="1200"/>
                        </a:spcBef>
                        <a:spcAft>
                          <a:spcPts val="0"/>
                        </a:spcAft>
                        <a:buFont typeface="+mj-lt"/>
                        <a:buAutoNum type="arabicParenR"/>
                      </a:pPr>
                      <a:r>
                        <a:rPr lang="en-GB" sz="1800" b="0" dirty="0">
                          <a:effectLst/>
                        </a:rPr>
                        <a:t>Lifelong guidance is most effective where it is genuinely lifelong and progressive. </a:t>
                      </a:r>
                    </a:p>
                    <a:p>
                      <a:pPr marL="342900" lvl="0" indent="-342900">
                        <a:spcAft>
                          <a:spcPts val="0"/>
                        </a:spcAft>
                        <a:buFont typeface="+mj-lt"/>
                        <a:buAutoNum type="arabicParenR"/>
                      </a:pPr>
                      <a:r>
                        <a:rPr lang="en-GB" sz="1800" b="0" dirty="0">
                          <a:effectLst/>
                        </a:rPr>
                        <a:t>Lifelong guidance is most effective where it connects meaningfully to the wider experience and lives of the individuals who participate in it.</a:t>
                      </a:r>
                    </a:p>
                    <a:p>
                      <a:pPr marL="342900" lvl="0" indent="-342900">
                        <a:spcAft>
                          <a:spcPts val="0"/>
                        </a:spcAft>
                        <a:buFont typeface="+mj-lt"/>
                        <a:buAutoNum type="arabicParenR"/>
                      </a:pPr>
                      <a:r>
                        <a:rPr lang="en-GB" sz="1800" b="0" dirty="0">
                          <a:effectLst/>
                        </a:rPr>
                        <a:t>Lifelong guidance is most effective where it is able to recognise the diversity of individuals and to provide services relevant to individual needs.</a:t>
                      </a:r>
                      <a:endParaRPr lang="en-GB" sz="1800" b="0" dirty="0">
                        <a:effectLst/>
                        <a:latin typeface="Arial"/>
                        <a:ea typeface="Calibri"/>
                        <a:cs typeface="Times New Roman"/>
                      </a:endParaRPr>
                    </a:p>
                  </a:txBody>
                  <a:tcPr marL="68580" marR="68580" marT="0" marB="0"/>
                </a:tc>
                <a:tc>
                  <a:txBody>
                    <a:bodyPr/>
                    <a:lstStyle/>
                    <a:p>
                      <a:pPr marL="342900" lvl="0" indent="-342900">
                        <a:spcAft>
                          <a:spcPts val="0"/>
                        </a:spcAft>
                        <a:buFont typeface="+mj-lt"/>
                        <a:buAutoNum type="arabicParenR" startAt="4"/>
                      </a:pPr>
                      <a:r>
                        <a:rPr lang="en-GB" sz="1800" dirty="0">
                          <a:effectLst/>
                        </a:rPr>
                        <a:t>Lifelong guidance is not one intervention, but many, and works most effectively when a range of interventions are combined.</a:t>
                      </a:r>
                    </a:p>
                    <a:p>
                      <a:pPr marL="342900" lvl="0" indent="-342900">
                        <a:spcAft>
                          <a:spcPts val="0"/>
                        </a:spcAft>
                        <a:buFont typeface="+mj-lt"/>
                        <a:buAutoNum type="arabicParenR" startAt="4"/>
                      </a:pPr>
                      <a:r>
                        <a:rPr lang="en-GB" sz="1800" dirty="0">
                          <a:effectLst/>
                        </a:rPr>
                        <a:t>A key aim of lifelong guidance programmes should be the acquisition of career management skills.</a:t>
                      </a:r>
                    </a:p>
                    <a:p>
                      <a:pPr marL="342900" lvl="0" indent="-342900">
                        <a:spcAft>
                          <a:spcPts val="0"/>
                        </a:spcAft>
                        <a:buFont typeface="+mj-lt"/>
                        <a:buAutoNum type="arabicParenR" startAt="4"/>
                      </a:pPr>
                      <a:r>
                        <a:rPr lang="en-GB" sz="1800" dirty="0">
                          <a:effectLst/>
                        </a:rPr>
                        <a:t>Lifelong guidance needs to be holistic and well-integrated into other support services.</a:t>
                      </a:r>
                      <a:endParaRPr lang="en-GB" sz="1800" dirty="0">
                        <a:effectLst/>
                        <a:latin typeface="Arial"/>
                        <a:ea typeface="Calibri"/>
                        <a:cs typeface="Times New Roman"/>
                      </a:endParaRPr>
                    </a:p>
                  </a:txBody>
                  <a:tcPr marL="68580" marR="68580" marT="0" marB="0"/>
                </a:tc>
                <a:tc>
                  <a:txBody>
                    <a:bodyPr/>
                    <a:lstStyle/>
                    <a:p>
                      <a:pPr marL="342900" lvl="0" indent="-342900">
                        <a:spcAft>
                          <a:spcPts val="0"/>
                        </a:spcAft>
                        <a:buFont typeface="+mj-lt"/>
                        <a:buAutoNum type="arabicParenR" startAt="7"/>
                      </a:pPr>
                      <a:r>
                        <a:rPr lang="en-GB" sz="1800" dirty="0">
                          <a:effectLst/>
                        </a:rPr>
                        <a:t>The skills, training and dispositions of the practitioners who deliver lifelong guidance are critical to its success. </a:t>
                      </a:r>
                    </a:p>
                    <a:p>
                      <a:pPr marL="342900" lvl="0" indent="-342900">
                        <a:spcAft>
                          <a:spcPts val="0"/>
                        </a:spcAft>
                        <a:buFont typeface="+mj-lt"/>
                        <a:buAutoNum type="arabicParenR" startAt="7"/>
                      </a:pPr>
                      <a:r>
                        <a:rPr lang="en-GB" sz="1800" dirty="0">
                          <a:effectLst/>
                        </a:rPr>
                        <a:t>Lifelong guidance is dependent on access to good-quality career information.</a:t>
                      </a:r>
                    </a:p>
                    <a:p>
                      <a:pPr marL="342900" lvl="0" indent="-342900">
                        <a:spcAft>
                          <a:spcPts val="1200"/>
                        </a:spcAft>
                        <a:buFont typeface="+mj-lt"/>
                        <a:buAutoNum type="arabicParenR" startAt="7"/>
                      </a:pPr>
                      <a:r>
                        <a:rPr lang="en-GB" sz="1800" dirty="0">
                          <a:effectLst/>
                        </a:rPr>
                        <a:t>Lifelong guidance should be quality-assured and evaluated to ensure its effectiveness and to support continuous improvement. </a:t>
                      </a:r>
                      <a:endParaRPr lang="en-GB" sz="1800" dirty="0">
                        <a:effectLst/>
                        <a:latin typeface="Arial"/>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620632350"/>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Areas for development/further work</a:t>
            </a:r>
            <a:endParaRPr lang="en-GB" dirty="0"/>
          </a:p>
        </p:txBody>
      </p:sp>
      <p:sp>
        <p:nvSpPr>
          <p:cNvPr id="3" name="Content Placeholder 2"/>
          <p:cNvSpPr>
            <a:spLocks noGrp="1"/>
          </p:cNvSpPr>
          <p:nvPr>
            <p:ph idx="1"/>
          </p:nvPr>
        </p:nvSpPr>
        <p:spPr/>
        <p:txBody>
          <a:bodyPr/>
          <a:lstStyle/>
          <a:p>
            <a:r>
              <a:rPr lang="en-GB" dirty="0" smtClean="0"/>
              <a:t>The evidence base is stronger in some sectors than in others. Notably it is strongest in relation to schools and young people.</a:t>
            </a:r>
          </a:p>
          <a:p>
            <a:r>
              <a:rPr lang="en-GB" dirty="0" smtClean="0"/>
              <a:t>The value of systematic national (or cross-national) frameworks for evidence gathering and monitoring.</a:t>
            </a:r>
          </a:p>
          <a:p>
            <a:r>
              <a:rPr lang="en-GB" dirty="0" smtClean="0"/>
              <a:t>Attending to the interests of policy makers and understanding the kinds of evidence that they like to see. </a:t>
            </a:r>
          </a:p>
          <a:p>
            <a:r>
              <a:rPr lang="en-GB" dirty="0" smtClean="0"/>
              <a:t>Broadening the range of methodologies and disciplinary bases that are used to investigate guidance. </a:t>
            </a:r>
          </a:p>
          <a:p>
            <a:r>
              <a:rPr lang="en-GB" dirty="0" smtClean="0"/>
              <a:t>Increasing the number of quantitative studies that focus on real world impacts (e.g. salary, grades, employment levels).</a:t>
            </a:r>
          </a:p>
          <a:p>
            <a:r>
              <a:rPr lang="en-GB" dirty="0" smtClean="0"/>
              <a:t>Use of control trial and longitudinal methods. </a:t>
            </a:r>
          </a:p>
          <a:p>
            <a:r>
              <a:rPr lang="en-GB" dirty="0" smtClean="0"/>
              <a:t>Further literature reviews and meta-analyses.</a:t>
            </a:r>
          </a:p>
        </p:txBody>
      </p:sp>
      <p:sp>
        <p:nvSpPr>
          <p:cNvPr id="4" name="Footer Placeholder 3"/>
          <p:cNvSpPr>
            <a:spLocks noGrp="1"/>
          </p:cNvSpPr>
          <p:nvPr>
            <p:ph type="ftr" sz="quarter" idx="10"/>
          </p:nvPr>
        </p:nvSpPr>
        <p:spPr/>
        <p:txBody>
          <a:bodyPr/>
          <a:lstStyle/>
          <a:p>
            <a:pPr>
              <a:defRPr/>
            </a:pPr>
            <a:r>
              <a:rPr lang="en-GB" smtClean="0"/>
              <a:t>www.derby.ac.uk/icegs</a:t>
            </a:r>
            <a:endParaRPr lang="en-GB"/>
          </a:p>
        </p:txBody>
      </p:sp>
    </p:spTree>
    <p:extLst>
      <p:ext uri="{BB962C8B-B14F-4D97-AF65-F5344CB8AC3E}">
        <p14:creationId xmlns:p14="http://schemas.microsoft.com/office/powerpoint/2010/main" val="1412270723"/>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lifelong guidance policy loop</a:t>
            </a:r>
            <a:endParaRPr lang="en-GB" dirty="0"/>
          </a:p>
        </p:txBody>
      </p:sp>
      <p:sp>
        <p:nvSpPr>
          <p:cNvPr id="3" name="Content Placeholder 2"/>
          <p:cNvSpPr>
            <a:spLocks noGrp="1"/>
          </p:cNvSpPr>
          <p:nvPr>
            <p:ph idx="1"/>
          </p:nvPr>
        </p:nvSpPr>
        <p:spPr/>
        <p:txBody>
          <a:bodyPr/>
          <a:lstStyle/>
          <a:p>
            <a:endParaRPr lang="en-GB"/>
          </a:p>
        </p:txBody>
      </p:sp>
      <p:sp>
        <p:nvSpPr>
          <p:cNvPr id="4" name="Footer Placeholder 3"/>
          <p:cNvSpPr>
            <a:spLocks noGrp="1"/>
          </p:cNvSpPr>
          <p:nvPr>
            <p:ph type="ftr" sz="quarter" idx="10"/>
          </p:nvPr>
        </p:nvSpPr>
        <p:spPr/>
        <p:txBody>
          <a:bodyPr/>
          <a:lstStyle/>
          <a:p>
            <a:pPr>
              <a:defRPr/>
            </a:pPr>
            <a:r>
              <a:rPr lang="en-GB" smtClean="0"/>
              <a:t>www.derby.ac.uk/icegs</a:t>
            </a:r>
            <a:endParaRPr lang="en-GB"/>
          </a:p>
        </p:txBody>
      </p:sp>
      <p:graphicFrame>
        <p:nvGraphicFramePr>
          <p:cNvPr id="5" name="Picture 3"/>
          <p:cNvGraphicFramePr>
            <a:graphicFrameLocks/>
          </p:cNvGraphicFramePr>
          <p:nvPr>
            <p:extLst>
              <p:ext uri="{D42A27DB-BD31-4B8C-83A1-F6EECF244321}">
                <p14:modId xmlns:p14="http://schemas.microsoft.com/office/powerpoint/2010/main" val="1350635491"/>
              </p:ext>
            </p:extLst>
          </p:nvPr>
        </p:nvGraphicFramePr>
        <p:xfrm>
          <a:off x="395536" y="1268760"/>
          <a:ext cx="8352928" cy="43204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13052826"/>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Conclusions</a:t>
            </a:r>
            <a:endParaRPr lang="en-GB" dirty="0"/>
          </a:p>
        </p:txBody>
      </p:sp>
      <p:sp>
        <p:nvSpPr>
          <p:cNvPr id="3" name="Content Placeholder 2"/>
          <p:cNvSpPr>
            <a:spLocks noGrp="1"/>
          </p:cNvSpPr>
          <p:nvPr>
            <p:ph idx="1"/>
          </p:nvPr>
        </p:nvSpPr>
        <p:spPr/>
        <p:txBody>
          <a:bodyPr/>
          <a:lstStyle/>
          <a:p>
            <a:r>
              <a:rPr lang="en-GB" sz="2400" dirty="0" smtClean="0"/>
              <a:t>There is an extensive evidence-base that supports lifelong guidance. </a:t>
            </a:r>
          </a:p>
          <a:p>
            <a:r>
              <a:rPr lang="en-GB" sz="2400" dirty="0" smtClean="0"/>
              <a:t>This evidence base is international, multi-disciplinary, multi-sectorial and includes the use of a range of different research methods and paradigms.</a:t>
            </a:r>
          </a:p>
          <a:p>
            <a:r>
              <a:rPr lang="en-GB" sz="2400" smtClean="0"/>
              <a:t>It </a:t>
            </a:r>
            <a:r>
              <a:rPr lang="en-GB" sz="2400" dirty="0" smtClean="0"/>
              <a:t>is possible to derive principles from the evidence-base which can support the development of effective policy in the area. </a:t>
            </a:r>
          </a:p>
          <a:p>
            <a:r>
              <a:rPr lang="en-GB" sz="2400" dirty="0" smtClean="0"/>
              <a:t>The evidence-base in lifelong guidance is necessarily a work in progress. Both governments and researchers need to commit to its </a:t>
            </a:r>
            <a:r>
              <a:rPr lang="en-GB" sz="2400" dirty="0" err="1" smtClean="0"/>
              <a:t>ongoing</a:t>
            </a:r>
            <a:r>
              <a:rPr lang="en-GB" sz="2400" dirty="0" smtClean="0"/>
              <a:t> development. </a:t>
            </a:r>
          </a:p>
        </p:txBody>
      </p:sp>
      <p:sp>
        <p:nvSpPr>
          <p:cNvPr id="4" name="Footer Placeholder 3"/>
          <p:cNvSpPr>
            <a:spLocks noGrp="1"/>
          </p:cNvSpPr>
          <p:nvPr>
            <p:ph type="ftr" sz="quarter" idx="10"/>
          </p:nvPr>
        </p:nvSpPr>
        <p:spPr/>
        <p:txBody>
          <a:bodyPr/>
          <a:lstStyle/>
          <a:p>
            <a:pPr>
              <a:defRPr/>
            </a:pPr>
            <a:r>
              <a:rPr lang="en-GB" smtClean="0"/>
              <a:t>www.derby.ac.uk/icegs</a:t>
            </a:r>
            <a:endParaRPr lang="en-GB"/>
          </a:p>
        </p:txBody>
      </p:sp>
    </p:spTree>
    <p:extLst>
      <p:ext uri="{BB962C8B-B14F-4D97-AF65-F5344CB8AC3E}">
        <p14:creationId xmlns:p14="http://schemas.microsoft.com/office/powerpoint/2010/main" val="3860309780"/>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About the ELGPN</a:t>
            </a:r>
            <a:endParaRPr lang="en-GB" dirty="0"/>
          </a:p>
        </p:txBody>
      </p:sp>
      <p:sp>
        <p:nvSpPr>
          <p:cNvPr id="3" name="Content Placeholder 2"/>
          <p:cNvSpPr>
            <a:spLocks noGrp="1"/>
          </p:cNvSpPr>
          <p:nvPr>
            <p:ph idx="1"/>
          </p:nvPr>
        </p:nvSpPr>
        <p:spPr/>
        <p:txBody>
          <a:bodyPr/>
          <a:lstStyle/>
          <a:p>
            <a:r>
              <a:rPr lang="en-GB" dirty="0"/>
              <a:t>The European Lifelong Guidance Policy </a:t>
            </a:r>
            <a:r>
              <a:rPr lang="en-GB" dirty="0" smtClean="0"/>
              <a:t>Network </a:t>
            </a:r>
            <a:r>
              <a:rPr lang="en-GB" dirty="0"/>
              <a:t>aims to assist the European Union (EU) Member States (and the neighbouring countries eligible for the EU Lifelong Learning Programme) and the European Commission in developing European co-operation on lifelong guidance in both the education and the employment sectors. </a:t>
            </a:r>
            <a:endParaRPr lang="en-GB" dirty="0" smtClean="0"/>
          </a:p>
          <a:p>
            <a:r>
              <a:rPr lang="en-GB" dirty="0" smtClean="0"/>
              <a:t>The </a:t>
            </a:r>
            <a:r>
              <a:rPr lang="en-GB" dirty="0"/>
              <a:t>ELGPN currently consists of 31 member </a:t>
            </a:r>
            <a:r>
              <a:rPr lang="en-GB" dirty="0" smtClean="0"/>
              <a:t>countries.</a:t>
            </a:r>
          </a:p>
          <a:p>
            <a:endParaRPr lang="en-GB" dirty="0"/>
          </a:p>
          <a:p>
            <a:r>
              <a:rPr lang="en-GB" dirty="0" smtClean="0"/>
              <a:t>ELGPN</a:t>
            </a:r>
            <a:br>
              <a:rPr lang="en-GB" dirty="0" smtClean="0"/>
            </a:br>
            <a:r>
              <a:rPr lang="en-GB" dirty="0" smtClean="0"/>
              <a:t>Finnish </a:t>
            </a:r>
            <a:r>
              <a:rPr lang="en-GB" dirty="0"/>
              <a:t>Institute for Educational Research</a:t>
            </a:r>
            <a:br>
              <a:rPr lang="en-GB" dirty="0"/>
            </a:br>
            <a:r>
              <a:rPr lang="en-GB" dirty="0"/>
              <a:t>University of </a:t>
            </a:r>
            <a:r>
              <a:rPr lang="en-GB" dirty="0" err="1"/>
              <a:t>Jyväskylä</a:t>
            </a:r>
            <a:r>
              <a:rPr lang="en-GB" dirty="0"/>
              <a:t/>
            </a:r>
            <a:br>
              <a:rPr lang="en-GB" dirty="0"/>
            </a:br>
            <a:r>
              <a:rPr lang="en-GB" dirty="0"/>
              <a:t>P.O. Box 35</a:t>
            </a:r>
            <a:br>
              <a:rPr lang="en-GB" dirty="0"/>
            </a:br>
            <a:r>
              <a:rPr lang="en-GB" dirty="0"/>
              <a:t>FI-40014 University of </a:t>
            </a:r>
            <a:r>
              <a:rPr lang="en-GB" dirty="0" err="1"/>
              <a:t>Jyväskylä</a:t>
            </a:r>
            <a:r>
              <a:rPr lang="en-GB" dirty="0"/>
              <a:t/>
            </a:r>
            <a:br>
              <a:rPr lang="en-GB" dirty="0"/>
            </a:br>
            <a:r>
              <a:rPr lang="en-GB" dirty="0"/>
              <a:t>Finland</a:t>
            </a:r>
            <a:br>
              <a:rPr lang="en-GB" dirty="0"/>
            </a:br>
            <a:r>
              <a:rPr lang="en-GB" dirty="0" smtClean="0"/>
              <a:t>email</a:t>
            </a:r>
            <a:r>
              <a:rPr lang="en-GB" dirty="0"/>
              <a:t>: </a:t>
            </a:r>
            <a:r>
              <a:rPr lang="en-GB" dirty="0" err="1" smtClean="0">
                <a:hlinkClick r:id="rId2"/>
              </a:rPr>
              <a:t>elgpn</a:t>
            </a:r>
            <a:r>
              <a:rPr lang="en-GB" dirty="0" smtClean="0">
                <a:hlinkClick r:id="rId2"/>
              </a:rPr>
              <a:t>(at)jyu.fi</a:t>
            </a:r>
            <a:r>
              <a:rPr lang="en-GB" dirty="0" smtClean="0"/>
              <a:t/>
            </a:r>
            <a:br>
              <a:rPr lang="en-GB" dirty="0" smtClean="0"/>
            </a:br>
            <a:r>
              <a:rPr lang="en-GB" dirty="0"/>
              <a:t>web: </a:t>
            </a:r>
            <a:r>
              <a:rPr lang="en-GB" dirty="0">
                <a:hlinkClick r:id="rId3"/>
              </a:rPr>
              <a:t>http://</a:t>
            </a:r>
            <a:r>
              <a:rPr lang="en-GB" dirty="0" smtClean="0">
                <a:hlinkClick r:id="rId3"/>
              </a:rPr>
              <a:t>www.elgpn.eu</a:t>
            </a:r>
            <a:r>
              <a:rPr lang="en-GB" dirty="0" smtClean="0"/>
              <a:t> </a:t>
            </a:r>
          </a:p>
        </p:txBody>
      </p:sp>
      <p:sp>
        <p:nvSpPr>
          <p:cNvPr id="4" name="Footer Placeholder 3"/>
          <p:cNvSpPr>
            <a:spLocks noGrp="1"/>
          </p:cNvSpPr>
          <p:nvPr>
            <p:ph type="ftr" sz="quarter" idx="10"/>
          </p:nvPr>
        </p:nvSpPr>
        <p:spPr/>
        <p:txBody>
          <a:bodyPr/>
          <a:lstStyle/>
          <a:p>
            <a:pPr>
              <a:defRPr/>
            </a:pPr>
            <a:r>
              <a:rPr lang="en-GB" smtClean="0"/>
              <a:t>www.derby.ac.uk/icegs</a:t>
            </a:r>
            <a:endParaRPr lang="en-GB"/>
          </a:p>
        </p:txBody>
      </p:sp>
    </p:spTree>
    <p:extLst>
      <p:ext uri="{BB962C8B-B14F-4D97-AF65-F5344CB8AC3E}">
        <p14:creationId xmlns:p14="http://schemas.microsoft.com/office/powerpoint/2010/main" val="2570311565"/>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GB"/>
              <a:t>www.derby.ac.uk/icegs</a:t>
            </a:r>
          </a:p>
        </p:txBody>
      </p:sp>
      <p:sp>
        <p:nvSpPr>
          <p:cNvPr id="38915" name="Rectangle 1026"/>
          <p:cNvSpPr>
            <a:spLocks noGrp="1" noChangeArrowheads="1"/>
          </p:cNvSpPr>
          <p:nvPr>
            <p:ph type="title"/>
          </p:nvPr>
        </p:nvSpPr>
        <p:spPr/>
        <p:txBody>
          <a:bodyPr/>
          <a:lstStyle/>
          <a:p>
            <a:pPr eaLnBrk="1" hangingPunct="1"/>
            <a:r>
              <a:rPr lang="en-GB" smtClean="0"/>
              <a:t>Tristram Hooley</a:t>
            </a:r>
          </a:p>
        </p:txBody>
      </p:sp>
      <p:sp>
        <p:nvSpPr>
          <p:cNvPr id="38916" name="Rectangle 1027"/>
          <p:cNvSpPr>
            <a:spLocks noGrp="1" noChangeArrowheads="1"/>
          </p:cNvSpPr>
          <p:nvPr>
            <p:ph type="body" idx="1"/>
          </p:nvPr>
        </p:nvSpPr>
        <p:spPr/>
        <p:txBody>
          <a:bodyPr/>
          <a:lstStyle/>
          <a:p>
            <a:pPr eaLnBrk="1" hangingPunct="1">
              <a:buFont typeface="Wingdings" pitchFamily="2" charset="2"/>
              <a:buNone/>
            </a:pPr>
            <a:r>
              <a:rPr lang="en-GB" smtClean="0"/>
              <a:t>Reader in Career Development </a:t>
            </a:r>
          </a:p>
          <a:p>
            <a:pPr eaLnBrk="1" hangingPunct="1">
              <a:buFont typeface="Wingdings" pitchFamily="2" charset="2"/>
              <a:buNone/>
            </a:pPr>
            <a:r>
              <a:rPr lang="en-GB" smtClean="0"/>
              <a:t>International Centre for Guidance Studies</a:t>
            </a:r>
          </a:p>
          <a:p>
            <a:pPr eaLnBrk="1" hangingPunct="1">
              <a:buFont typeface="Wingdings" pitchFamily="2" charset="2"/>
              <a:buNone/>
            </a:pPr>
            <a:r>
              <a:rPr lang="en-GB" smtClean="0"/>
              <a:t>University of Derby</a:t>
            </a:r>
          </a:p>
          <a:p>
            <a:pPr eaLnBrk="1" hangingPunct="1">
              <a:buFont typeface="Wingdings" pitchFamily="2" charset="2"/>
              <a:buNone/>
            </a:pPr>
            <a:r>
              <a:rPr lang="en-GB" smtClean="0">
                <a:hlinkClick r:id="rId2"/>
              </a:rPr>
              <a:t>http://www.derby.ac.uk/icegs</a:t>
            </a:r>
            <a:r>
              <a:rPr lang="en-GB" smtClean="0"/>
              <a:t> </a:t>
            </a:r>
          </a:p>
          <a:p>
            <a:pPr eaLnBrk="1" hangingPunct="1">
              <a:buFont typeface="Wingdings" pitchFamily="2" charset="2"/>
              <a:buNone/>
            </a:pPr>
            <a:r>
              <a:rPr lang="en-GB" smtClean="0">
                <a:hlinkClick r:id="rId3"/>
              </a:rPr>
              <a:t>t.hooley@derby.ac.uk</a:t>
            </a:r>
            <a:endParaRPr lang="en-GB" smtClean="0"/>
          </a:p>
          <a:p>
            <a:pPr eaLnBrk="1" hangingPunct="1">
              <a:buFont typeface="Wingdings" pitchFamily="2" charset="2"/>
              <a:buNone/>
            </a:pPr>
            <a:r>
              <a:rPr lang="en-GB" smtClean="0"/>
              <a:t>@pigironjoe </a:t>
            </a:r>
          </a:p>
          <a:p>
            <a:pPr eaLnBrk="1" hangingPunct="1">
              <a:buFont typeface="Wingdings" pitchFamily="2" charset="2"/>
              <a:buNone/>
            </a:pPr>
            <a:endParaRPr lang="en-GB" smtClean="0"/>
          </a:p>
          <a:p>
            <a:pPr eaLnBrk="1" hangingPunct="1">
              <a:buFont typeface="Wingdings" pitchFamily="2" charset="2"/>
              <a:buNone/>
            </a:pPr>
            <a:r>
              <a:rPr lang="en-GB" smtClean="0"/>
              <a:t>Blog at</a:t>
            </a:r>
          </a:p>
          <a:p>
            <a:pPr eaLnBrk="1" hangingPunct="1">
              <a:buFont typeface="Wingdings" pitchFamily="2" charset="2"/>
              <a:buNone/>
            </a:pPr>
            <a:r>
              <a:rPr lang="en-GB" smtClean="0">
                <a:hlinkClick r:id="rId4"/>
              </a:rPr>
              <a:t>http://adventuresincareerdevelopment.wordpress.com</a:t>
            </a:r>
            <a:r>
              <a:rPr lang="en-GB" smtClean="0"/>
              <a:t> </a:t>
            </a:r>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Lifelong guidance</a:t>
            </a:r>
            <a:endParaRPr lang="en-GB" dirty="0"/>
          </a:p>
        </p:txBody>
      </p:sp>
      <p:sp>
        <p:nvSpPr>
          <p:cNvPr id="3" name="Content Placeholder 2"/>
          <p:cNvSpPr>
            <a:spLocks noGrp="1"/>
          </p:cNvSpPr>
          <p:nvPr>
            <p:ph idx="1"/>
          </p:nvPr>
        </p:nvSpPr>
        <p:spPr/>
        <p:txBody>
          <a:bodyPr/>
          <a:lstStyle/>
          <a:p>
            <a:r>
              <a:rPr lang="en-GB" dirty="0" smtClean="0"/>
              <a:t>“a </a:t>
            </a:r>
            <a:r>
              <a:rPr lang="en-GB" dirty="0"/>
              <a:t>continuous process that enables citizens at any age and at any point in their lives to identify their capacities, competences and interests, to make educational, training and occupational decisions and to manage their individual life paths in learning, work and other settings in which those capacities and competences are learned and/or used. Guidance covers a range of individual and collective activities relating to information-giving, counselling, competence assessment, support, and the teaching of decision-making and career management </a:t>
            </a:r>
            <a:r>
              <a:rPr lang="en-GB" dirty="0" smtClean="0"/>
              <a:t>skills.”</a:t>
            </a:r>
            <a:br>
              <a:rPr lang="en-GB" dirty="0" smtClean="0"/>
            </a:br>
            <a:r>
              <a:rPr lang="en-GB" b="1" dirty="0"/>
              <a:t>Council of the European Union (2008). Council Resolution on better integrating lifelong guidance into lifelong learning strategies</a:t>
            </a:r>
            <a:r>
              <a:rPr lang="en-GB" b="1" dirty="0" smtClean="0"/>
              <a:t>.</a:t>
            </a:r>
          </a:p>
          <a:p>
            <a:endParaRPr lang="en-GB" dirty="0" smtClean="0"/>
          </a:p>
          <a:p>
            <a:r>
              <a:rPr lang="en-GB" dirty="0" smtClean="0"/>
              <a:t>Synonyms (or closely related terms) might include “</a:t>
            </a:r>
            <a:r>
              <a:rPr lang="en-GB" dirty="0"/>
              <a:t>career development”,  “educational / vocational / career guidance”, “guidance and counselling”, “occupational guidance”, and “counselling”.</a:t>
            </a:r>
            <a:endParaRPr lang="en-GB" dirty="0" smtClean="0"/>
          </a:p>
        </p:txBody>
      </p:sp>
      <p:sp>
        <p:nvSpPr>
          <p:cNvPr id="4" name="Footer Placeholder 3"/>
          <p:cNvSpPr>
            <a:spLocks noGrp="1"/>
          </p:cNvSpPr>
          <p:nvPr>
            <p:ph type="ftr" sz="quarter" idx="10"/>
          </p:nvPr>
        </p:nvSpPr>
        <p:spPr/>
        <p:txBody>
          <a:bodyPr/>
          <a:lstStyle/>
          <a:p>
            <a:pPr>
              <a:defRPr/>
            </a:pPr>
            <a:r>
              <a:rPr lang="en-GB" smtClean="0"/>
              <a:t>www.derby.ac.uk/icegs</a:t>
            </a:r>
            <a:endParaRPr lang="en-GB"/>
          </a:p>
        </p:txBody>
      </p:sp>
    </p:spTree>
    <p:extLst>
      <p:ext uri="{BB962C8B-B14F-4D97-AF65-F5344CB8AC3E}">
        <p14:creationId xmlns:p14="http://schemas.microsoft.com/office/powerpoint/2010/main" val="1270140230"/>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About the project</a:t>
            </a:r>
            <a:endParaRPr lang="en-GB" dirty="0"/>
          </a:p>
        </p:txBody>
      </p:sp>
      <p:sp>
        <p:nvSpPr>
          <p:cNvPr id="3" name="Content Placeholder 2"/>
          <p:cNvSpPr>
            <a:spLocks noGrp="1"/>
          </p:cNvSpPr>
          <p:nvPr>
            <p:ph idx="1"/>
          </p:nvPr>
        </p:nvSpPr>
        <p:spPr/>
        <p:txBody>
          <a:bodyPr/>
          <a:lstStyle/>
          <a:p>
            <a:r>
              <a:rPr lang="en-GB" sz="2400" dirty="0" smtClean="0"/>
              <a:t>Production of a guide to the evidence base in lifelong guidance.</a:t>
            </a:r>
          </a:p>
          <a:p>
            <a:endParaRPr lang="en-GB" sz="2400" dirty="0" smtClean="0"/>
          </a:p>
          <a:p>
            <a:r>
              <a:rPr lang="en-GB" sz="2400" dirty="0" smtClean="0"/>
              <a:t>Primary audience – European policy makers.</a:t>
            </a:r>
          </a:p>
          <a:p>
            <a:endParaRPr lang="en-GB" sz="2400" dirty="0" smtClean="0"/>
          </a:p>
          <a:p>
            <a:r>
              <a:rPr lang="en-GB" sz="2400" dirty="0" smtClean="0"/>
              <a:t>Developed by the European Lifelong Guidance Policy Network (ELGPN). </a:t>
            </a:r>
          </a:p>
          <a:p>
            <a:endParaRPr lang="en-GB" sz="2400" dirty="0" smtClean="0"/>
          </a:p>
          <a:p>
            <a:r>
              <a:rPr lang="en-GB" sz="2400" dirty="0" smtClean="0"/>
              <a:t>Publication planned for summer 2014. </a:t>
            </a:r>
            <a:endParaRPr lang="en-GB" sz="2400" dirty="0"/>
          </a:p>
        </p:txBody>
      </p:sp>
      <p:sp>
        <p:nvSpPr>
          <p:cNvPr id="4" name="Footer Placeholder 3"/>
          <p:cNvSpPr>
            <a:spLocks noGrp="1"/>
          </p:cNvSpPr>
          <p:nvPr>
            <p:ph type="ftr" sz="quarter" idx="10"/>
          </p:nvPr>
        </p:nvSpPr>
        <p:spPr/>
        <p:txBody>
          <a:bodyPr/>
          <a:lstStyle/>
          <a:p>
            <a:pPr>
              <a:defRPr/>
            </a:pPr>
            <a:r>
              <a:rPr lang="en-GB" smtClean="0"/>
              <a:t>www.derby.ac.uk/icegs</a:t>
            </a:r>
            <a:endParaRPr lang="en-GB"/>
          </a:p>
        </p:txBody>
      </p:sp>
    </p:spTree>
    <p:extLst>
      <p:ext uri="{BB962C8B-B14F-4D97-AF65-F5344CB8AC3E}">
        <p14:creationId xmlns:p14="http://schemas.microsoft.com/office/powerpoint/2010/main" val="1072244846"/>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Building on the QAE Framework</a:t>
            </a:r>
            <a:endParaRPr lang="en-GB" dirty="0"/>
          </a:p>
        </p:txBody>
      </p:sp>
      <p:sp>
        <p:nvSpPr>
          <p:cNvPr id="3" name="Content Placeholder 2"/>
          <p:cNvSpPr>
            <a:spLocks noGrp="1"/>
          </p:cNvSpPr>
          <p:nvPr>
            <p:ph idx="1"/>
          </p:nvPr>
        </p:nvSpPr>
        <p:spPr/>
        <p:txBody>
          <a:bodyPr/>
          <a:lstStyle/>
          <a:p>
            <a:r>
              <a:rPr lang="en-GB" sz="2000" dirty="0"/>
              <a:t>ELGPN is involved in the </a:t>
            </a:r>
            <a:r>
              <a:rPr lang="en-GB" sz="2000" dirty="0" err="1"/>
              <a:t>ongoing</a:t>
            </a:r>
            <a:r>
              <a:rPr lang="en-GB" sz="2000" dirty="0"/>
              <a:t> piloting and testing of </a:t>
            </a:r>
            <a:r>
              <a:rPr lang="en-GB" sz="2000" dirty="0" smtClean="0"/>
              <a:t>the </a:t>
            </a:r>
            <a:r>
              <a:rPr lang="en-GB" sz="2000" dirty="0"/>
              <a:t>Quality-Assurance and Evidence-Base </a:t>
            </a:r>
            <a:r>
              <a:rPr lang="en-GB" sz="2000" dirty="0" smtClean="0"/>
              <a:t>(QAE) Framework. </a:t>
            </a:r>
          </a:p>
          <a:p>
            <a:r>
              <a:rPr lang="en-GB" sz="2000" dirty="0" smtClean="0"/>
              <a:t>The </a:t>
            </a:r>
            <a:r>
              <a:rPr lang="en-GB" sz="2000" dirty="0"/>
              <a:t>QAE Framework identifies a series of key elements that should be built into national systems to support quality service delivery and underpin the collection of evidence: </a:t>
            </a:r>
          </a:p>
          <a:p>
            <a:pPr lvl="1"/>
            <a:r>
              <a:rPr lang="en-GB" sz="2000" dirty="0"/>
              <a:t>Practitioner competence.</a:t>
            </a:r>
          </a:p>
          <a:p>
            <a:pPr lvl="1"/>
            <a:r>
              <a:rPr lang="en-GB" sz="2000" dirty="0"/>
              <a:t>Citizen/user involvement.</a:t>
            </a:r>
          </a:p>
          <a:p>
            <a:pPr lvl="1"/>
            <a:r>
              <a:rPr lang="en-GB" sz="2000" dirty="0"/>
              <a:t>Service provision and improvement.</a:t>
            </a:r>
          </a:p>
          <a:p>
            <a:pPr lvl="1"/>
            <a:r>
              <a:rPr lang="en-GB" sz="2000" dirty="0"/>
              <a:t>Cost-benefits to government.</a:t>
            </a:r>
          </a:p>
          <a:p>
            <a:pPr lvl="1"/>
            <a:r>
              <a:rPr lang="en-GB" sz="2000" dirty="0"/>
              <a:t>Cost-benefits to individuals.</a:t>
            </a:r>
          </a:p>
          <a:p>
            <a:endParaRPr lang="en-GB" dirty="0"/>
          </a:p>
        </p:txBody>
      </p:sp>
      <p:sp>
        <p:nvSpPr>
          <p:cNvPr id="4" name="Footer Placeholder 3"/>
          <p:cNvSpPr>
            <a:spLocks noGrp="1"/>
          </p:cNvSpPr>
          <p:nvPr>
            <p:ph type="ftr" sz="quarter" idx="10"/>
          </p:nvPr>
        </p:nvSpPr>
        <p:spPr/>
        <p:txBody>
          <a:bodyPr/>
          <a:lstStyle/>
          <a:p>
            <a:pPr>
              <a:defRPr/>
            </a:pPr>
            <a:r>
              <a:rPr lang="en-GB" smtClean="0"/>
              <a:t>www.derby.ac.uk/icegs</a:t>
            </a:r>
            <a:endParaRPr lang="en-GB"/>
          </a:p>
        </p:txBody>
      </p:sp>
    </p:spTree>
    <p:extLst>
      <p:ext uri="{BB962C8B-B14F-4D97-AF65-F5344CB8AC3E}">
        <p14:creationId xmlns:p14="http://schemas.microsoft.com/office/powerpoint/2010/main" val="2430734694"/>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questions addressed	</a:t>
            </a:r>
            <a:endParaRPr lang="en-GB" dirty="0"/>
          </a:p>
        </p:txBody>
      </p:sp>
      <p:sp>
        <p:nvSpPr>
          <p:cNvPr id="3" name="Content Placeholder 2"/>
          <p:cNvSpPr>
            <a:spLocks noGrp="1"/>
          </p:cNvSpPr>
          <p:nvPr>
            <p:ph idx="1"/>
          </p:nvPr>
        </p:nvSpPr>
        <p:spPr/>
        <p:txBody>
          <a:bodyPr/>
          <a:lstStyle/>
          <a:p>
            <a:pPr lvl="0"/>
            <a:r>
              <a:rPr lang="en-GB" sz="2400" dirty="0"/>
              <a:t>What is the relationship of lifelong guidance to public policy?</a:t>
            </a:r>
          </a:p>
          <a:p>
            <a:pPr lvl="0"/>
            <a:r>
              <a:rPr lang="en-GB" sz="2400" dirty="0"/>
              <a:t>What is already known about the efficacy of lifelong guidance?</a:t>
            </a:r>
          </a:p>
          <a:p>
            <a:pPr lvl="0"/>
            <a:r>
              <a:rPr lang="en-GB" sz="2400" dirty="0"/>
              <a:t>What is the evidence on guidance in learning?</a:t>
            </a:r>
          </a:p>
          <a:p>
            <a:pPr lvl="0"/>
            <a:r>
              <a:rPr lang="en-GB" sz="2400" dirty="0"/>
              <a:t>What is the evidence on guidance for work?</a:t>
            </a:r>
          </a:p>
          <a:p>
            <a:pPr lvl="0"/>
            <a:r>
              <a:rPr lang="en-GB" sz="2400" dirty="0"/>
              <a:t>What further evidence is needed on lifelong guidance?</a:t>
            </a:r>
          </a:p>
          <a:p>
            <a:pPr lvl="0"/>
            <a:r>
              <a:rPr lang="en-GB" sz="2400" dirty="0"/>
              <a:t>What are the implications of the evidence base for policy and practice in lifelong guidance?</a:t>
            </a:r>
          </a:p>
          <a:p>
            <a:endParaRPr lang="en-GB" dirty="0"/>
          </a:p>
        </p:txBody>
      </p:sp>
      <p:sp>
        <p:nvSpPr>
          <p:cNvPr id="4" name="Footer Placeholder 3"/>
          <p:cNvSpPr>
            <a:spLocks noGrp="1"/>
          </p:cNvSpPr>
          <p:nvPr>
            <p:ph type="ftr" sz="quarter" idx="10"/>
          </p:nvPr>
        </p:nvSpPr>
        <p:spPr/>
        <p:txBody>
          <a:bodyPr/>
          <a:lstStyle/>
          <a:p>
            <a:pPr>
              <a:defRPr/>
            </a:pPr>
            <a:r>
              <a:rPr lang="en-GB" smtClean="0"/>
              <a:t>www.derby.ac.uk/icegs</a:t>
            </a:r>
            <a:endParaRPr lang="en-GB"/>
          </a:p>
        </p:txBody>
      </p:sp>
    </p:spTree>
    <p:extLst>
      <p:ext uri="{BB962C8B-B14F-4D97-AF65-F5344CB8AC3E}">
        <p14:creationId xmlns:p14="http://schemas.microsoft.com/office/powerpoint/2010/main" val="1086341994"/>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Challenges</a:t>
            </a:r>
            <a:endParaRPr lang="en-GB" dirty="0"/>
          </a:p>
        </p:txBody>
      </p:sp>
      <p:sp>
        <p:nvSpPr>
          <p:cNvPr id="3" name="Content Placeholder 2"/>
          <p:cNvSpPr>
            <a:spLocks noGrp="1"/>
          </p:cNvSpPr>
          <p:nvPr>
            <p:ph idx="1"/>
          </p:nvPr>
        </p:nvSpPr>
        <p:spPr/>
        <p:txBody>
          <a:bodyPr/>
          <a:lstStyle/>
          <a:p>
            <a:r>
              <a:rPr lang="en-GB" sz="2400" dirty="0" smtClean="0"/>
              <a:t>Multi-disciplinary task (education, psychology, sociology, economics etc.)</a:t>
            </a:r>
          </a:p>
          <a:p>
            <a:r>
              <a:rPr lang="en-GB" sz="2400" dirty="0" smtClean="0"/>
              <a:t>Diverse literature (academic, policy focused, programme evaluations </a:t>
            </a:r>
            <a:r>
              <a:rPr lang="en-GB" sz="2400" dirty="0" err="1" smtClean="0"/>
              <a:t>etc</a:t>
            </a:r>
            <a:r>
              <a:rPr lang="en-GB" sz="2400" dirty="0" smtClean="0"/>
              <a:t>)</a:t>
            </a:r>
          </a:p>
          <a:p>
            <a:r>
              <a:rPr lang="en-GB" sz="2400" dirty="0" smtClean="0"/>
              <a:t>Range of places of publication</a:t>
            </a:r>
          </a:p>
          <a:p>
            <a:r>
              <a:rPr lang="en-GB" sz="2400" dirty="0" smtClean="0"/>
              <a:t>International</a:t>
            </a:r>
          </a:p>
          <a:p>
            <a:r>
              <a:rPr lang="en-GB" sz="2400" dirty="0" smtClean="0"/>
              <a:t>Multi-language</a:t>
            </a:r>
          </a:p>
          <a:p>
            <a:r>
              <a:rPr lang="en-GB" sz="2400" dirty="0" smtClean="0"/>
              <a:t>Multi-</a:t>
            </a:r>
            <a:r>
              <a:rPr lang="en-GB" sz="2400" dirty="0" err="1" smtClean="0"/>
              <a:t>sectoral</a:t>
            </a:r>
            <a:r>
              <a:rPr lang="en-GB" sz="2400" dirty="0" smtClean="0"/>
              <a:t> (schools, VET, HE, adult education, work, unemployed etc.)</a:t>
            </a:r>
          </a:p>
          <a:p>
            <a:endParaRPr lang="en-GB" dirty="0"/>
          </a:p>
        </p:txBody>
      </p:sp>
      <p:sp>
        <p:nvSpPr>
          <p:cNvPr id="4" name="Footer Placeholder 3"/>
          <p:cNvSpPr>
            <a:spLocks noGrp="1"/>
          </p:cNvSpPr>
          <p:nvPr>
            <p:ph type="ftr" sz="quarter" idx="10"/>
          </p:nvPr>
        </p:nvSpPr>
        <p:spPr/>
        <p:txBody>
          <a:bodyPr/>
          <a:lstStyle/>
          <a:p>
            <a:pPr>
              <a:defRPr/>
            </a:pPr>
            <a:r>
              <a:rPr lang="en-GB" smtClean="0"/>
              <a:t>www.derby.ac.uk/icegs</a:t>
            </a:r>
            <a:endParaRPr lang="en-GB"/>
          </a:p>
        </p:txBody>
      </p:sp>
    </p:spTree>
    <p:extLst>
      <p:ext uri="{BB962C8B-B14F-4D97-AF65-F5344CB8AC3E}">
        <p14:creationId xmlns:p14="http://schemas.microsoft.com/office/powerpoint/2010/main" val="3011022620"/>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04664"/>
            <a:ext cx="8370887" cy="827087"/>
          </a:xfrm>
        </p:spPr>
        <p:txBody>
          <a:bodyPr/>
          <a:lstStyle/>
          <a:p>
            <a:r>
              <a:rPr lang="en-GB" dirty="0" smtClean="0"/>
              <a:t>Kirkpatrick’s  levels of impact</a:t>
            </a:r>
            <a:endParaRPr lang="en-GB" dirty="0"/>
          </a:p>
        </p:txBody>
      </p:sp>
      <p:sp>
        <p:nvSpPr>
          <p:cNvPr id="3" name="Content Placeholder 2"/>
          <p:cNvSpPr>
            <a:spLocks noGrp="1"/>
          </p:cNvSpPr>
          <p:nvPr>
            <p:ph idx="1"/>
          </p:nvPr>
        </p:nvSpPr>
        <p:spPr/>
        <p:txBody>
          <a:bodyPr/>
          <a:lstStyle/>
          <a:p>
            <a:pPr lvl="0"/>
            <a:r>
              <a:rPr lang="en-GB" sz="2400" b="1" dirty="0"/>
              <a:t>Reaction.</a:t>
            </a:r>
            <a:r>
              <a:rPr lang="en-GB" sz="2400" dirty="0"/>
              <a:t> How do participants in guidance describe their experience? Did they enjoy it and do they feel their participation has been worthwhile?</a:t>
            </a:r>
          </a:p>
          <a:p>
            <a:pPr lvl="0"/>
            <a:r>
              <a:rPr lang="en-GB" sz="2400" b="1" dirty="0"/>
              <a:t>Learning</a:t>
            </a:r>
            <a:r>
              <a:rPr lang="en-GB" sz="2400" dirty="0"/>
              <a:t>. Is it possible to quantify what has been learnt? </a:t>
            </a:r>
          </a:p>
          <a:p>
            <a:pPr lvl="0"/>
            <a:r>
              <a:rPr lang="en-GB" sz="2400" b="1" dirty="0"/>
              <a:t>Behaviour.</a:t>
            </a:r>
            <a:r>
              <a:rPr lang="en-GB" sz="2400" dirty="0"/>
              <a:t> Do learners change their behaviour as a result of participating, e.g. working harder, actively exploring their careers, or entering a new course or job?</a:t>
            </a:r>
          </a:p>
          <a:p>
            <a:pPr lvl="0"/>
            <a:r>
              <a:rPr lang="en-GB" sz="2400" b="1" dirty="0"/>
              <a:t>Results.</a:t>
            </a:r>
            <a:r>
              <a:rPr lang="en-GB" sz="2400" dirty="0"/>
              <a:t> Are there any observable impacts on systems, organisations or individuals, e.g. increased retention or academic attainment, improved transitions, increased career and life success? </a:t>
            </a:r>
          </a:p>
          <a:p>
            <a:endParaRPr lang="en-GB" dirty="0"/>
          </a:p>
        </p:txBody>
      </p:sp>
      <p:sp>
        <p:nvSpPr>
          <p:cNvPr id="4" name="Footer Placeholder 3"/>
          <p:cNvSpPr>
            <a:spLocks noGrp="1"/>
          </p:cNvSpPr>
          <p:nvPr>
            <p:ph type="ftr" sz="quarter" idx="10"/>
          </p:nvPr>
        </p:nvSpPr>
        <p:spPr/>
        <p:txBody>
          <a:bodyPr/>
          <a:lstStyle/>
          <a:p>
            <a:pPr>
              <a:defRPr/>
            </a:pPr>
            <a:r>
              <a:rPr lang="en-GB" smtClean="0"/>
              <a:t>www.derby.ac.uk/icegs</a:t>
            </a:r>
            <a:endParaRPr lang="en-GB"/>
          </a:p>
        </p:txBody>
      </p:sp>
    </p:spTree>
    <p:extLst>
      <p:ext uri="{BB962C8B-B14F-4D97-AF65-F5344CB8AC3E}">
        <p14:creationId xmlns:p14="http://schemas.microsoft.com/office/powerpoint/2010/main" val="2899589123"/>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impacts of lifelong guidance</a:t>
            </a:r>
            <a:endParaRPr lang="en-GB" dirty="0"/>
          </a:p>
        </p:txBody>
      </p:sp>
      <p:sp>
        <p:nvSpPr>
          <p:cNvPr id="3" name="Content Placeholder 2"/>
          <p:cNvSpPr>
            <a:spLocks noGrp="1"/>
          </p:cNvSpPr>
          <p:nvPr>
            <p:ph idx="1"/>
          </p:nvPr>
        </p:nvSpPr>
        <p:spPr/>
        <p:txBody>
          <a:bodyPr/>
          <a:lstStyle/>
          <a:p>
            <a:endParaRPr lang="en-GB"/>
          </a:p>
        </p:txBody>
      </p:sp>
      <p:sp>
        <p:nvSpPr>
          <p:cNvPr id="4" name="Footer Placeholder 3"/>
          <p:cNvSpPr>
            <a:spLocks noGrp="1"/>
          </p:cNvSpPr>
          <p:nvPr>
            <p:ph type="ftr" sz="quarter" idx="10"/>
          </p:nvPr>
        </p:nvSpPr>
        <p:spPr/>
        <p:txBody>
          <a:bodyPr/>
          <a:lstStyle/>
          <a:p>
            <a:pPr>
              <a:defRPr/>
            </a:pPr>
            <a:r>
              <a:rPr lang="en-GB" smtClean="0"/>
              <a:t>www.derby.ac.uk/icegs</a:t>
            </a:r>
            <a:endParaRPr lang="en-GB"/>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1259632" y="980728"/>
            <a:ext cx="6480720" cy="4612287"/>
          </a:xfrm>
          <a:prstGeom prst="rect">
            <a:avLst/>
          </a:prstGeom>
          <a:noFill/>
          <a:ln>
            <a:noFill/>
          </a:ln>
        </p:spPr>
      </p:pic>
    </p:spTree>
    <p:extLst>
      <p:ext uri="{BB962C8B-B14F-4D97-AF65-F5344CB8AC3E}">
        <p14:creationId xmlns:p14="http://schemas.microsoft.com/office/powerpoint/2010/main" val="1527678722"/>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Nine evidence-based principles for the design of lifelong guidance services</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20727228"/>
              </p:ext>
            </p:extLst>
          </p:nvPr>
        </p:nvGraphicFramePr>
        <p:xfrm>
          <a:off x="251520" y="1222253"/>
          <a:ext cx="8784977" cy="5591123"/>
        </p:xfrm>
        <a:graphic>
          <a:graphicData uri="http://schemas.openxmlformats.org/drawingml/2006/table">
            <a:tbl>
              <a:tblPr firstRow="1" firstCol="1" bandRow="1" bandCol="1">
                <a:tableStyleId>{46F890A9-2807-4EBB-B81D-B2AA78EC7F39}</a:tableStyleId>
              </a:tblPr>
              <a:tblGrid>
                <a:gridCol w="2927691"/>
                <a:gridCol w="2928643"/>
                <a:gridCol w="2928643"/>
              </a:tblGrid>
              <a:tr h="653363">
                <a:tc>
                  <a:txBody>
                    <a:bodyPr/>
                    <a:lstStyle/>
                    <a:p>
                      <a:pPr>
                        <a:lnSpc>
                          <a:spcPct val="115000"/>
                        </a:lnSpc>
                        <a:spcBef>
                          <a:spcPts val="1200"/>
                        </a:spcBef>
                        <a:spcAft>
                          <a:spcPts val="1200"/>
                        </a:spcAft>
                      </a:pPr>
                      <a:r>
                        <a:rPr lang="en-GB" sz="1600" dirty="0">
                          <a:effectLst/>
                        </a:rPr>
                        <a:t>Focus on the individual</a:t>
                      </a:r>
                      <a:endParaRPr lang="en-GB" sz="1600" dirty="0">
                        <a:effectLst/>
                        <a:latin typeface="Arial"/>
                        <a:ea typeface="Calibri"/>
                        <a:cs typeface="Times New Roman"/>
                      </a:endParaRPr>
                    </a:p>
                  </a:txBody>
                  <a:tcPr marL="68580" marR="68580" marT="0" marB="0"/>
                </a:tc>
                <a:tc>
                  <a:txBody>
                    <a:bodyPr/>
                    <a:lstStyle/>
                    <a:p>
                      <a:pPr>
                        <a:lnSpc>
                          <a:spcPct val="115000"/>
                        </a:lnSpc>
                        <a:spcBef>
                          <a:spcPts val="1200"/>
                        </a:spcBef>
                        <a:spcAft>
                          <a:spcPts val="1200"/>
                        </a:spcAft>
                      </a:pPr>
                      <a:r>
                        <a:rPr lang="en-GB" sz="1600">
                          <a:effectLst/>
                        </a:rPr>
                        <a:t>Support learning and progression</a:t>
                      </a:r>
                      <a:endParaRPr lang="en-GB" sz="1600">
                        <a:effectLst/>
                        <a:latin typeface="Arial"/>
                        <a:ea typeface="Calibri"/>
                        <a:cs typeface="Times New Roman"/>
                      </a:endParaRPr>
                    </a:p>
                  </a:txBody>
                  <a:tcPr marL="68580" marR="68580" marT="0" marB="0"/>
                </a:tc>
                <a:tc>
                  <a:txBody>
                    <a:bodyPr/>
                    <a:lstStyle/>
                    <a:p>
                      <a:pPr>
                        <a:lnSpc>
                          <a:spcPct val="115000"/>
                        </a:lnSpc>
                        <a:spcBef>
                          <a:spcPts val="1200"/>
                        </a:spcBef>
                        <a:spcAft>
                          <a:spcPts val="1200"/>
                        </a:spcAft>
                      </a:pPr>
                      <a:r>
                        <a:rPr lang="en-GB" sz="1600">
                          <a:effectLst/>
                        </a:rPr>
                        <a:t>Ensure quality</a:t>
                      </a:r>
                      <a:endParaRPr lang="en-GB" sz="1600">
                        <a:effectLst/>
                        <a:latin typeface="Arial"/>
                        <a:ea typeface="Calibri"/>
                        <a:cs typeface="Times New Roman"/>
                      </a:endParaRPr>
                    </a:p>
                  </a:txBody>
                  <a:tcPr marL="68580" marR="68580" marT="0" marB="0"/>
                </a:tc>
              </a:tr>
              <a:tr h="4747237">
                <a:tc>
                  <a:txBody>
                    <a:bodyPr/>
                    <a:lstStyle/>
                    <a:p>
                      <a:pPr marL="342900" lvl="0" indent="-342900">
                        <a:spcBef>
                          <a:spcPts val="1200"/>
                        </a:spcBef>
                        <a:spcAft>
                          <a:spcPts val="0"/>
                        </a:spcAft>
                        <a:buFont typeface="+mj-lt"/>
                        <a:buAutoNum type="arabicParenR"/>
                      </a:pPr>
                      <a:r>
                        <a:rPr lang="en-GB" sz="1800" b="0" dirty="0">
                          <a:effectLst/>
                        </a:rPr>
                        <a:t>Lifelong guidance is most effective where it is genuinely lifelong and progressive. </a:t>
                      </a:r>
                    </a:p>
                    <a:p>
                      <a:pPr marL="342900" lvl="0" indent="-342900">
                        <a:spcAft>
                          <a:spcPts val="0"/>
                        </a:spcAft>
                        <a:buFont typeface="+mj-lt"/>
                        <a:buAutoNum type="arabicParenR"/>
                      </a:pPr>
                      <a:r>
                        <a:rPr lang="en-GB" sz="1800" b="0" dirty="0">
                          <a:effectLst/>
                        </a:rPr>
                        <a:t>Lifelong guidance is most effective where it connects meaningfully to the wider experience and lives of the individuals who participate in it.</a:t>
                      </a:r>
                    </a:p>
                    <a:p>
                      <a:pPr marL="342900" lvl="0" indent="-342900">
                        <a:spcAft>
                          <a:spcPts val="0"/>
                        </a:spcAft>
                        <a:buFont typeface="+mj-lt"/>
                        <a:buAutoNum type="arabicParenR"/>
                      </a:pPr>
                      <a:r>
                        <a:rPr lang="en-GB" sz="1800" b="0" dirty="0">
                          <a:effectLst/>
                        </a:rPr>
                        <a:t>Lifelong guidance is most effective where it is able to recognise the diversity of individuals and to provide services relevant to individual needs.</a:t>
                      </a:r>
                      <a:endParaRPr lang="en-GB" sz="1800" b="0" dirty="0">
                        <a:effectLst/>
                        <a:latin typeface="Arial"/>
                        <a:ea typeface="Calibri"/>
                        <a:cs typeface="Times New Roman"/>
                      </a:endParaRPr>
                    </a:p>
                  </a:txBody>
                  <a:tcPr marL="68580" marR="68580" marT="0" marB="0"/>
                </a:tc>
                <a:tc>
                  <a:txBody>
                    <a:bodyPr/>
                    <a:lstStyle/>
                    <a:p>
                      <a:pPr marL="342900" lvl="0" indent="-342900">
                        <a:spcAft>
                          <a:spcPts val="0"/>
                        </a:spcAft>
                        <a:buFont typeface="+mj-lt"/>
                        <a:buAutoNum type="arabicParenR" startAt="4"/>
                      </a:pPr>
                      <a:r>
                        <a:rPr lang="en-GB" sz="1800" dirty="0">
                          <a:effectLst/>
                        </a:rPr>
                        <a:t>Lifelong guidance is not one intervention, but many, and works most effectively when a range of interventions are combined.</a:t>
                      </a:r>
                    </a:p>
                    <a:p>
                      <a:pPr marL="342900" lvl="0" indent="-342900">
                        <a:spcAft>
                          <a:spcPts val="0"/>
                        </a:spcAft>
                        <a:buFont typeface="+mj-lt"/>
                        <a:buAutoNum type="arabicParenR" startAt="4"/>
                      </a:pPr>
                      <a:r>
                        <a:rPr lang="en-GB" sz="1800" dirty="0">
                          <a:effectLst/>
                        </a:rPr>
                        <a:t>A key aim of lifelong guidance programmes should be the acquisition of career management skills.</a:t>
                      </a:r>
                    </a:p>
                    <a:p>
                      <a:pPr marL="342900" lvl="0" indent="-342900">
                        <a:spcAft>
                          <a:spcPts val="0"/>
                        </a:spcAft>
                        <a:buFont typeface="+mj-lt"/>
                        <a:buAutoNum type="arabicParenR" startAt="4"/>
                      </a:pPr>
                      <a:r>
                        <a:rPr lang="en-GB" sz="1800" dirty="0">
                          <a:effectLst/>
                        </a:rPr>
                        <a:t>Lifelong guidance needs to be holistic and well-integrated into other support services.</a:t>
                      </a:r>
                      <a:endParaRPr lang="en-GB" sz="1800" dirty="0">
                        <a:effectLst/>
                        <a:latin typeface="Arial"/>
                        <a:ea typeface="Calibri"/>
                        <a:cs typeface="Times New Roman"/>
                      </a:endParaRPr>
                    </a:p>
                  </a:txBody>
                  <a:tcPr marL="68580" marR="68580" marT="0" marB="0"/>
                </a:tc>
                <a:tc>
                  <a:txBody>
                    <a:bodyPr/>
                    <a:lstStyle/>
                    <a:p>
                      <a:pPr marL="342900" lvl="0" indent="-342900">
                        <a:spcAft>
                          <a:spcPts val="0"/>
                        </a:spcAft>
                        <a:buFont typeface="+mj-lt"/>
                        <a:buAutoNum type="arabicParenR" startAt="7"/>
                      </a:pPr>
                      <a:r>
                        <a:rPr lang="en-GB" sz="1800" dirty="0">
                          <a:effectLst/>
                        </a:rPr>
                        <a:t>The skills, training and dispositions of the practitioners who deliver lifelong guidance are critical to its success. </a:t>
                      </a:r>
                    </a:p>
                    <a:p>
                      <a:pPr marL="342900" lvl="0" indent="-342900">
                        <a:spcAft>
                          <a:spcPts val="0"/>
                        </a:spcAft>
                        <a:buFont typeface="+mj-lt"/>
                        <a:buAutoNum type="arabicParenR" startAt="7"/>
                      </a:pPr>
                      <a:r>
                        <a:rPr lang="en-GB" sz="1800" dirty="0">
                          <a:effectLst/>
                        </a:rPr>
                        <a:t>Lifelong guidance is dependent on access to good-quality career information.</a:t>
                      </a:r>
                    </a:p>
                    <a:p>
                      <a:pPr marL="342900" lvl="0" indent="-342900">
                        <a:spcAft>
                          <a:spcPts val="1200"/>
                        </a:spcAft>
                        <a:buFont typeface="+mj-lt"/>
                        <a:buAutoNum type="arabicParenR" startAt="7"/>
                      </a:pPr>
                      <a:r>
                        <a:rPr lang="en-GB" sz="1800" dirty="0">
                          <a:effectLst/>
                        </a:rPr>
                        <a:t>Lifelong guidance should be quality-assured and evaluated to ensure its effectiveness and to support continuous improvement. </a:t>
                      </a:r>
                      <a:endParaRPr lang="en-GB" sz="1800" dirty="0">
                        <a:effectLst/>
                        <a:latin typeface="Arial"/>
                        <a:ea typeface="Calibri"/>
                        <a:cs typeface="Times New Roman"/>
                      </a:endParaRPr>
                    </a:p>
                  </a:txBody>
                  <a:tcPr marL="68580" marR="68580" marT="0" marB="0"/>
                </a:tc>
              </a:tr>
            </a:tbl>
          </a:graphicData>
        </a:graphic>
      </p:graphicFrame>
      <p:sp>
        <p:nvSpPr>
          <p:cNvPr id="6" name="Rectangle 5"/>
          <p:cNvSpPr/>
          <p:nvPr/>
        </p:nvSpPr>
        <p:spPr bwMode="auto">
          <a:xfrm>
            <a:off x="3203848" y="1916832"/>
            <a:ext cx="5760640" cy="4824536"/>
          </a:xfrm>
          <a:prstGeom prst="rect">
            <a:avLst/>
          </a:prstGeom>
          <a:solidFill>
            <a:srgbClr val="E8E7E3"/>
          </a:solidFill>
          <a:ln w="9525" cap="flat" cmpd="sng" algn="ctr">
            <a:solidFill>
              <a:srgbClr val="E8E7E3"/>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800" b="1"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2578081286"/>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3">
      <a:dk1>
        <a:srgbClr val="292929"/>
      </a:dk1>
      <a:lt1>
        <a:srgbClr val="FFFFFF"/>
      </a:lt1>
      <a:dk2>
        <a:srgbClr val="003467"/>
      </a:dk2>
      <a:lt2>
        <a:srgbClr val="808080"/>
      </a:lt2>
      <a:accent1>
        <a:srgbClr val="808080"/>
      </a:accent1>
      <a:accent2>
        <a:srgbClr val="003467"/>
      </a:accent2>
      <a:accent3>
        <a:srgbClr val="FFFFFF"/>
      </a:accent3>
      <a:accent4>
        <a:srgbClr val="212121"/>
      </a:accent4>
      <a:accent5>
        <a:srgbClr val="C0C0C0"/>
      </a:accent5>
      <a:accent6>
        <a:srgbClr val="002E5D"/>
      </a:accent6>
      <a:hlink>
        <a:srgbClr val="A83B3D"/>
      </a:hlink>
      <a:folHlink>
        <a:srgbClr val="A83B3D"/>
      </a:folHlink>
    </a:clrScheme>
    <a:fontScheme name="Default Design">
      <a:majorFont>
        <a:latin typeface="Rockwel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1"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292929"/>
        </a:dk1>
        <a:lt1>
          <a:srgbClr val="FFFFFF"/>
        </a:lt1>
        <a:dk2>
          <a:srgbClr val="003467"/>
        </a:dk2>
        <a:lt2>
          <a:srgbClr val="808080"/>
        </a:lt2>
        <a:accent1>
          <a:srgbClr val="808080"/>
        </a:accent1>
        <a:accent2>
          <a:srgbClr val="003467"/>
        </a:accent2>
        <a:accent3>
          <a:srgbClr val="FFFFFF"/>
        </a:accent3>
        <a:accent4>
          <a:srgbClr val="212121"/>
        </a:accent4>
        <a:accent5>
          <a:srgbClr val="C0C0C0"/>
        </a:accent5>
        <a:accent6>
          <a:srgbClr val="002E5D"/>
        </a:accent6>
        <a:hlink>
          <a:srgbClr val="A83B3D"/>
        </a:hlink>
        <a:folHlink>
          <a:srgbClr val="A83B3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3466</TotalTime>
  <Words>1584</Words>
  <Application>Microsoft Macintosh PowerPoint</Application>
  <PresentationFormat>On-screen Show (4:3)</PresentationFormat>
  <Paragraphs>141</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Default Design</vt:lpstr>
      <vt:lpstr>The evidence base on  lifelong guidance    A guide to key findings  for effective policy  and practice</vt:lpstr>
      <vt:lpstr>Lifelong guidance</vt:lpstr>
      <vt:lpstr>About the project</vt:lpstr>
      <vt:lpstr>Building on the QAE Framework</vt:lpstr>
      <vt:lpstr>Key questions addressed </vt:lpstr>
      <vt:lpstr>Challenges</vt:lpstr>
      <vt:lpstr>Kirkpatrick’s  levels of impact</vt:lpstr>
      <vt:lpstr>The impacts of lifelong guidance</vt:lpstr>
      <vt:lpstr>Nine evidence-based principles for the design of lifelong guidance services</vt:lpstr>
      <vt:lpstr>Nine evidence-based principles for the design of lifelong guidance services</vt:lpstr>
      <vt:lpstr>Nine evidence-based principles for the design of lifelong guidance services</vt:lpstr>
      <vt:lpstr>Nine evidence-based principles for the design of lifelong guidance services</vt:lpstr>
      <vt:lpstr>Areas for development/further work</vt:lpstr>
      <vt:lpstr>The lifelong guidance policy loop</vt:lpstr>
      <vt:lpstr>Conclusions</vt:lpstr>
      <vt:lpstr>About the ELGPN</vt:lpstr>
      <vt:lpstr>Tristram Hooley</vt:lpstr>
    </vt:vector>
  </TitlesOfParts>
  <Company>UoD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uod-faculty-ehs</dc:title>
  <dc:creator>P.Chapman</dc:creator>
  <cp:lastModifiedBy>Phil Jarvis</cp:lastModifiedBy>
  <cp:revision>148</cp:revision>
  <cp:lastPrinted>2014-04-01T18:32:41Z</cp:lastPrinted>
  <dcterms:created xsi:type="dcterms:W3CDTF">2012-02-13T16:40:48Z</dcterms:created>
  <dcterms:modified xsi:type="dcterms:W3CDTF">2014-04-29T11:58:23Z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ument Category">
    <vt:lpwstr>Presentation</vt:lpwstr>
  </property>
  <property fmtid="{D5CDD505-2E9C-101B-9397-08002B2CF9AE}" pid="3" name="TagsFieldForKWizComTags">
    <vt:lpwstr>Marketing</vt:lpwstr>
  </property>
  <property fmtid="{D5CDD505-2E9C-101B-9397-08002B2CF9AE}" pid="4" name="File Description">
    <vt:lpwstr>EHS PowerPoint template</vt:lpwstr>
  </property>
</Properties>
</file>